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1"/>
  </p:notesMasterIdLst>
  <p:sldIdLst>
    <p:sldId id="334" r:id="rId2"/>
    <p:sldId id="335" r:id="rId3"/>
    <p:sldId id="407" r:id="rId4"/>
    <p:sldId id="257" r:id="rId5"/>
    <p:sldId id="258" r:id="rId6"/>
    <p:sldId id="408" r:id="rId7"/>
    <p:sldId id="268" r:id="rId8"/>
    <p:sldId id="272" r:id="rId9"/>
    <p:sldId id="261" r:id="rId10"/>
    <p:sldId id="262" r:id="rId11"/>
    <p:sldId id="263" r:id="rId12"/>
    <p:sldId id="264" r:id="rId13"/>
    <p:sldId id="265" r:id="rId14"/>
    <p:sldId id="269" r:id="rId15"/>
    <p:sldId id="409" r:id="rId16"/>
    <p:sldId id="271" r:id="rId17"/>
    <p:sldId id="410" r:id="rId18"/>
    <p:sldId id="411" r:id="rId19"/>
    <p:sldId id="273" r:id="rId20"/>
    <p:sldId id="274" r:id="rId21"/>
    <p:sldId id="412" r:id="rId22"/>
    <p:sldId id="275" r:id="rId23"/>
    <p:sldId id="276" r:id="rId24"/>
    <p:sldId id="277" r:id="rId25"/>
    <p:sldId id="278" r:id="rId26"/>
    <p:sldId id="279" r:id="rId27"/>
    <p:sldId id="413" r:id="rId28"/>
    <p:sldId id="280" r:id="rId29"/>
    <p:sldId id="281" r:id="rId30"/>
    <p:sldId id="282" r:id="rId31"/>
    <p:sldId id="283" r:id="rId32"/>
    <p:sldId id="284" r:id="rId33"/>
    <p:sldId id="285" r:id="rId34"/>
    <p:sldId id="286" r:id="rId35"/>
    <p:sldId id="287" r:id="rId36"/>
    <p:sldId id="288" r:id="rId37"/>
    <p:sldId id="289" r:id="rId38"/>
    <p:sldId id="290" r:id="rId39"/>
    <p:sldId id="414" r:id="rId40"/>
    <p:sldId id="291" r:id="rId41"/>
    <p:sldId id="292" r:id="rId42"/>
    <p:sldId id="293" r:id="rId43"/>
    <p:sldId id="294" r:id="rId44"/>
    <p:sldId id="295" r:id="rId45"/>
    <p:sldId id="296" r:id="rId46"/>
    <p:sldId id="297" r:id="rId47"/>
    <p:sldId id="298" r:id="rId48"/>
    <p:sldId id="299" r:id="rId49"/>
    <p:sldId id="256" r:id="rId50"/>
    <p:sldId id="415" r:id="rId51"/>
    <p:sldId id="416" r:id="rId52"/>
    <p:sldId id="259" r:id="rId53"/>
    <p:sldId id="260"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2" r:id="rId110"/>
    <p:sldId id="473" r:id="rId111"/>
    <p:sldId id="474" r:id="rId112"/>
    <p:sldId id="475" r:id="rId113"/>
    <p:sldId id="476" r:id="rId114"/>
    <p:sldId id="477" r:id="rId115"/>
    <p:sldId id="478" r:id="rId116"/>
    <p:sldId id="479" r:id="rId117"/>
    <p:sldId id="480" r:id="rId118"/>
    <p:sldId id="481" r:id="rId119"/>
    <p:sldId id="266"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04"/>
  </p:normalViewPr>
  <p:slideViewPr>
    <p:cSldViewPr snapToGrid="0" snapToObjects="1">
      <p:cViewPr varScale="1">
        <p:scale>
          <a:sx n="105" d="100"/>
          <a:sy n="105" d="100"/>
        </p:scale>
        <p:origin x="7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F2FDF3-AD44-9245-B6C7-79AF24C8F237}" type="datetimeFigureOut">
              <a:rPr lang="en-US" smtClean="0"/>
              <a:t>3/22/22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90DB64-1280-034F-B717-7AAC68C1C4A4}" type="slidenum">
              <a:rPr lang="en-US" smtClean="0"/>
              <a:t>‹#›</a:t>
            </a:fld>
            <a:endParaRPr lang="en-US"/>
          </a:p>
        </p:txBody>
      </p:sp>
    </p:spTree>
    <p:extLst>
      <p:ext uri="{BB962C8B-B14F-4D97-AF65-F5344CB8AC3E}">
        <p14:creationId xmlns:p14="http://schemas.microsoft.com/office/powerpoint/2010/main" val="984717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8994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21422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00841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0dc3b72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0dc3b72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5236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fce2a27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fce2a27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485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fce2a27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fce2a27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7729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fce2a27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fce2a27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93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0fce2a279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0fce2a279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683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0fce2a279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0fce2a279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76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fce2a27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fce2a27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572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fce2a27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fce2a27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237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03916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fce2a27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fce2a27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7051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0fce2a279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0fce2a279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181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0fce2a279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0fce2a279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566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fce2a27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fce2a27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196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fce2a27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fce2a27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234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fce2a27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fce2a27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581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0fce2a279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0fce2a279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131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0fce2a279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0fce2a279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7511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0dc3b72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0dc3b72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3168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fce2a27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fce2a27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147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34458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fce2a27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fce2a27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52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fce2a27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fce2a27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861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0fce2a279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0fce2a279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087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0fce2a279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0fce2a279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5734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fce2a27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fce2a27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72089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fce2a27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fce2a27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483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fce2a27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fce2a27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591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fce2a27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fce2a27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3934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fce2a27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fce2a27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885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fce2a27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fce2a27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889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563818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fce2a27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fce2a27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137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fce2a27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fce2a27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700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01a2ab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1101a2ab9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616929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01a2ab91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01a2ab91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0742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101a2ab91c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101a2ab91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464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101a2ab91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101a2ab91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3944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101a2ab91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101a2ab91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781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101a2ab91c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101a2ab91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285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101a2ab91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101a2ab91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36356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101a2ab91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101a2ab91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366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543414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01a2ab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1101a2ab9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60963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01a2ab91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01a2ab91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5973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101a2ab91c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101a2ab91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6883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101a2ab91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101a2ab91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7437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101a2ab91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101a2ab91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34748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101a2ab91c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101a2ab91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4762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101a2ab91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101a2ab91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4766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101a2ab91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101a2ab91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3446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1b97d66b6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111b97d66b6_2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72990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f3b923034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f3b923034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586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01277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f3b923034e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f3b923034e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9415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3b923034e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f3b923034e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1443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f3b923034e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f3b923034e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2074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f3b923034e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f3b923034e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7148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f3b923034e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f3b923034e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5024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3b923034e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3b923034e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8222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f3b923034e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f3b923034e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52044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01a2ab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1101a2ab9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647409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01a2ab91c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01a2ab91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3632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101a2ab91c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101a2ab91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691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017253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101a2ab91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101a2ab91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33226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101a2ab91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101a2ab91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99397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101a2ab91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101a2ab91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2248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1285b9745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1285b9745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4229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38546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1e5ab9230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1e5ab9230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5604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1e5ab9230f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1e5ab923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4469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1e5ab9230f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1e5ab9230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0914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1e5ab9230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1e5ab9230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4804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1e5ab9230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1e5ab9230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0324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67584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1e5ab9230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1e5ab9230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7706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1e5ab9230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1e5ab9230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7985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e5ab9230f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e5ab9230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295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e5ab9230f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e5ab9230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1515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1b97d66b6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111b97d66b6_2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909591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12129c96a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112129c96ac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02643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11b97d66b6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g111b97d66b6_2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546661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2129c96a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112129c96ac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713249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12129c96ac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112129c96ac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064414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11b97d66b6_2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g111b97d66b6_2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92923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28244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1b97d66b6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111b97d66b6_2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9765806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12129c96a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g112129c96ac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23611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12129c96ac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112129c96ac_2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14627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2129c96ac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112129c96ac_2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9068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1daae32d0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11daae32d06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6068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2FCD3-011A-F14E-8992-8719482AD6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01317D-1164-A749-88E1-765F5DFF3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12BCCB-4B80-EA4F-B163-EC3456892EDF}"/>
              </a:ext>
            </a:extLst>
          </p:cNvPr>
          <p:cNvSpPr>
            <a:spLocks noGrp="1"/>
          </p:cNvSpPr>
          <p:nvPr>
            <p:ph type="dt" sz="half" idx="10"/>
          </p:nvPr>
        </p:nvSpPr>
        <p:spPr/>
        <p:txBody>
          <a:bodyPr/>
          <a:lstStyle/>
          <a:p>
            <a:fld id="{15A5B9FD-94A8-E34C-BC4D-95EF30CE1CFD}" type="datetimeFigureOut">
              <a:rPr lang="en-US" smtClean="0"/>
              <a:t>3/22/22</a:t>
            </a:fld>
            <a:endParaRPr lang="en-US"/>
          </a:p>
        </p:txBody>
      </p:sp>
      <p:sp>
        <p:nvSpPr>
          <p:cNvPr id="5" name="Footer Placeholder 4">
            <a:extLst>
              <a:ext uri="{FF2B5EF4-FFF2-40B4-BE49-F238E27FC236}">
                <a16:creationId xmlns:a16="http://schemas.microsoft.com/office/drawing/2014/main" id="{679A118B-D6DD-4046-80E2-754E336048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1DEC22-4741-CD4D-8385-C3298F8C05BD}"/>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536903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1F2CA-D2DF-AB49-BCAA-BFD292EEE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23943C-FB03-EA4D-8EB2-BCA8CD88F0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A8D6C3-57B2-9148-8835-427416B7F753}"/>
              </a:ext>
            </a:extLst>
          </p:cNvPr>
          <p:cNvSpPr>
            <a:spLocks noGrp="1"/>
          </p:cNvSpPr>
          <p:nvPr>
            <p:ph type="dt" sz="half" idx="10"/>
          </p:nvPr>
        </p:nvSpPr>
        <p:spPr/>
        <p:txBody>
          <a:bodyPr/>
          <a:lstStyle/>
          <a:p>
            <a:fld id="{15A5B9FD-94A8-E34C-BC4D-95EF30CE1CFD}" type="datetimeFigureOut">
              <a:rPr lang="en-US" smtClean="0"/>
              <a:t>3/22/22</a:t>
            </a:fld>
            <a:endParaRPr lang="en-US"/>
          </a:p>
        </p:txBody>
      </p:sp>
      <p:sp>
        <p:nvSpPr>
          <p:cNvPr id="5" name="Footer Placeholder 4">
            <a:extLst>
              <a:ext uri="{FF2B5EF4-FFF2-40B4-BE49-F238E27FC236}">
                <a16:creationId xmlns:a16="http://schemas.microsoft.com/office/drawing/2014/main" id="{64C5EDB7-9DE9-1942-9316-5C7E0D67E4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CC6F98-A4A0-8F43-A018-079F1B13FBB6}"/>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3593119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392620-F126-734C-8D99-77E5A31C9D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355705-450A-D241-ACAC-49EE8FD529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004ED8-F49E-E144-98C2-DEC712BA5BCE}"/>
              </a:ext>
            </a:extLst>
          </p:cNvPr>
          <p:cNvSpPr>
            <a:spLocks noGrp="1"/>
          </p:cNvSpPr>
          <p:nvPr>
            <p:ph type="dt" sz="half" idx="10"/>
          </p:nvPr>
        </p:nvSpPr>
        <p:spPr/>
        <p:txBody>
          <a:bodyPr/>
          <a:lstStyle/>
          <a:p>
            <a:fld id="{15A5B9FD-94A8-E34C-BC4D-95EF30CE1CFD}" type="datetimeFigureOut">
              <a:rPr lang="en-US" smtClean="0"/>
              <a:t>3/22/22</a:t>
            </a:fld>
            <a:endParaRPr lang="en-US"/>
          </a:p>
        </p:txBody>
      </p:sp>
      <p:sp>
        <p:nvSpPr>
          <p:cNvPr id="5" name="Footer Placeholder 4">
            <a:extLst>
              <a:ext uri="{FF2B5EF4-FFF2-40B4-BE49-F238E27FC236}">
                <a16:creationId xmlns:a16="http://schemas.microsoft.com/office/drawing/2014/main" id="{FA9DD1EC-2884-D642-8636-55AC2807D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9257A-0596-0E49-9A30-ACA0AAFF0C7D}"/>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284511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1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16" name="Google Shape;16;p1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42945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31410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3362401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D6C0-61B0-9648-970A-A9CD3F5940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A1546A-6128-2B4D-8D9C-7119E14768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B3453-D401-6747-873A-73AE0AA63798}"/>
              </a:ext>
            </a:extLst>
          </p:cNvPr>
          <p:cNvSpPr>
            <a:spLocks noGrp="1"/>
          </p:cNvSpPr>
          <p:nvPr>
            <p:ph type="dt" sz="half" idx="10"/>
          </p:nvPr>
        </p:nvSpPr>
        <p:spPr/>
        <p:txBody>
          <a:bodyPr/>
          <a:lstStyle/>
          <a:p>
            <a:fld id="{15A5B9FD-94A8-E34C-BC4D-95EF30CE1CFD}" type="datetimeFigureOut">
              <a:rPr lang="en-US" smtClean="0"/>
              <a:t>3/22/22</a:t>
            </a:fld>
            <a:endParaRPr lang="en-US"/>
          </a:p>
        </p:txBody>
      </p:sp>
      <p:sp>
        <p:nvSpPr>
          <p:cNvPr id="5" name="Footer Placeholder 4">
            <a:extLst>
              <a:ext uri="{FF2B5EF4-FFF2-40B4-BE49-F238E27FC236}">
                <a16:creationId xmlns:a16="http://schemas.microsoft.com/office/drawing/2014/main" id="{4F5C03FC-0E71-6842-9565-9E813D079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88EBE8-08A7-5C45-9B35-B5FD0ABA35A8}"/>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2529406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63564-1578-394E-BE6A-FCA23B5318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57111B-033C-234E-980A-523360B4ED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4027C7-A7E6-294C-87A4-A893D470C2F9}"/>
              </a:ext>
            </a:extLst>
          </p:cNvPr>
          <p:cNvSpPr>
            <a:spLocks noGrp="1"/>
          </p:cNvSpPr>
          <p:nvPr>
            <p:ph type="dt" sz="half" idx="10"/>
          </p:nvPr>
        </p:nvSpPr>
        <p:spPr/>
        <p:txBody>
          <a:bodyPr/>
          <a:lstStyle/>
          <a:p>
            <a:fld id="{15A5B9FD-94A8-E34C-BC4D-95EF30CE1CFD}" type="datetimeFigureOut">
              <a:rPr lang="en-US" smtClean="0"/>
              <a:t>3/22/22</a:t>
            </a:fld>
            <a:endParaRPr lang="en-US"/>
          </a:p>
        </p:txBody>
      </p:sp>
      <p:sp>
        <p:nvSpPr>
          <p:cNvPr id="5" name="Footer Placeholder 4">
            <a:extLst>
              <a:ext uri="{FF2B5EF4-FFF2-40B4-BE49-F238E27FC236}">
                <a16:creationId xmlns:a16="http://schemas.microsoft.com/office/drawing/2014/main" id="{BD9ED4E2-DA37-5648-A29F-EF0925AA9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54CC8C-B2E5-9041-9330-E9D613C90F3A}"/>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2184617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E3A8-B7C4-D743-884C-C008FF9CA0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DFCE86-33CF-3A47-9570-FE891C5E27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EC1657-04A3-2A49-BDA1-EAC8A0EE79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6F3AF9-8A7F-EE40-86C7-BE41C75E9393}"/>
              </a:ext>
            </a:extLst>
          </p:cNvPr>
          <p:cNvSpPr>
            <a:spLocks noGrp="1"/>
          </p:cNvSpPr>
          <p:nvPr>
            <p:ph type="dt" sz="half" idx="10"/>
          </p:nvPr>
        </p:nvSpPr>
        <p:spPr/>
        <p:txBody>
          <a:bodyPr/>
          <a:lstStyle/>
          <a:p>
            <a:fld id="{15A5B9FD-94A8-E34C-BC4D-95EF30CE1CFD}" type="datetimeFigureOut">
              <a:rPr lang="en-US" smtClean="0"/>
              <a:t>3/22/22</a:t>
            </a:fld>
            <a:endParaRPr lang="en-US"/>
          </a:p>
        </p:txBody>
      </p:sp>
      <p:sp>
        <p:nvSpPr>
          <p:cNvPr id="6" name="Footer Placeholder 5">
            <a:extLst>
              <a:ext uri="{FF2B5EF4-FFF2-40B4-BE49-F238E27FC236}">
                <a16:creationId xmlns:a16="http://schemas.microsoft.com/office/drawing/2014/main" id="{132B88A5-B54B-2A45-93D2-D0317B5F2C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A2E913-C320-2649-86FF-767E09EC8698}"/>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3538926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E891C-6CFA-3040-83CD-10ABDDAFD2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6D8C3D-63C8-4D43-B048-591F26800B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A6963E-5E80-214A-A134-49AC2E49C6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085906-304F-EA44-987E-501889B972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8EB62C-6EFA-C84A-8891-405AAE3CDA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FD6A21-6D35-1744-9A8D-46F35B1E5D3E}"/>
              </a:ext>
            </a:extLst>
          </p:cNvPr>
          <p:cNvSpPr>
            <a:spLocks noGrp="1"/>
          </p:cNvSpPr>
          <p:nvPr>
            <p:ph type="dt" sz="half" idx="10"/>
          </p:nvPr>
        </p:nvSpPr>
        <p:spPr/>
        <p:txBody>
          <a:bodyPr/>
          <a:lstStyle/>
          <a:p>
            <a:fld id="{15A5B9FD-94A8-E34C-BC4D-95EF30CE1CFD}" type="datetimeFigureOut">
              <a:rPr lang="en-US" smtClean="0"/>
              <a:t>3/22/22</a:t>
            </a:fld>
            <a:endParaRPr lang="en-US"/>
          </a:p>
        </p:txBody>
      </p:sp>
      <p:sp>
        <p:nvSpPr>
          <p:cNvPr id="8" name="Footer Placeholder 7">
            <a:extLst>
              <a:ext uri="{FF2B5EF4-FFF2-40B4-BE49-F238E27FC236}">
                <a16:creationId xmlns:a16="http://schemas.microsoft.com/office/drawing/2014/main" id="{E7AEF7A2-0599-C04D-B2DF-75B4F26BC8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ADF83E-6B09-6941-9C53-79FF7B6F3DEC}"/>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47431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C9219-BD9E-7B46-9FC7-C9E09900A8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F58CFB-BD86-DD4D-86F2-727BAF9F6771}"/>
              </a:ext>
            </a:extLst>
          </p:cNvPr>
          <p:cNvSpPr>
            <a:spLocks noGrp="1"/>
          </p:cNvSpPr>
          <p:nvPr>
            <p:ph type="dt" sz="half" idx="10"/>
          </p:nvPr>
        </p:nvSpPr>
        <p:spPr/>
        <p:txBody>
          <a:bodyPr/>
          <a:lstStyle/>
          <a:p>
            <a:fld id="{15A5B9FD-94A8-E34C-BC4D-95EF30CE1CFD}" type="datetimeFigureOut">
              <a:rPr lang="en-US" smtClean="0"/>
              <a:t>3/22/22</a:t>
            </a:fld>
            <a:endParaRPr lang="en-US"/>
          </a:p>
        </p:txBody>
      </p:sp>
      <p:sp>
        <p:nvSpPr>
          <p:cNvPr id="4" name="Footer Placeholder 3">
            <a:extLst>
              <a:ext uri="{FF2B5EF4-FFF2-40B4-BE49-F238E27FC236}">
                <a16:creationId xmlns:a16="http://schemas.microsoft.com/office/drawing/2014/main" id="{4D02E060-CBC3-844D-AA29-AE69EF49A7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86FE31-A9EE-6C4A-A547-265318426D0D}"/>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1291832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7C1893-5BC3-C148-B707-65B5DF4A1A79}"/>
              </a:ext>
            </a:extLst>
          </p:cNvPr>
          <p:cNvSpPr>
            <a:spLocks noGrp="1"/>
          </p:cNvSpPr>
          <p:nvPr>
            <p:ph type="dt" sz="half" idx="10"/>
          </p:nvPr>
        </p:nvSpPr>
        <p:spPr/>
        <p:txBody>
          <a:bodyPr/>
          <a:lstStyle/>
          <a:p>
            <a:fld id="{15A5B9FD-94A8-E34C-BC4D-95EF30CE1CFD}" type="datetimeFigureOut">
              <a:rPr lang="en-US" smtClean="0"/>
              <a:t>3/22/22</a:t>
            </a:fld>
            <a:endParaRPr lang="en-US"/>
          </a:p>
        </p:txBody>
      </p:sp>
      <p:sp>
        <p:nvSpPr>
          <p:cNvPr id="3" name="Footer Placeholder 2">
            <a:extLst>
              <a:ext uri="{FF2B5EF4-FFF2-40B4-BE49-F238E27FC236}">
                <a16:creationId xmlns:a16="http://schemas.microsoft.com/office/drawing/2014/main" id="{8B17FE93-0ED6-B640-9F1F-7761BBF333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84389A-B67F-F747-B455-D54F1D5B52E3}"/>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2901945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61FA4-E083-6D4F-9274-2D37AAAFEF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F2334A-CD06-D94C-A2E5-9F114CFD12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B7E8D1-030E-5B48-A6D6-DBD303D64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F441F-6EE7-FC4E-AF05-4BCE98EF17A8}"/>
              </a:ext>
            </a:extLst>
          </p:cNvPr>
          <p:cNvSpPr>
            <a:spLocks noGrp="1"/>
          </p:cNvSpPr>
          <p:nvPr>
            <p:ph type="dt" sz="half" idx="10"/>
          </p:nvPr>
        </p:nvSpPr>
        <p:spPr/>
        <p:txBody>
          <a:bodyPr/>
          <a:lstStyle/>
          <a:p>
            <a:fld id="{15A5B9FD-94A8-E34C-BC4D-95EF30CE1CFD}" type="datetimeFigureOut">
              <a:rPr lang="en-US" smtClean="0"/>
              <a:t>3/22/22</a:t>
            </a:fld>
            <a:endParaRPr lang="en-US"/>
          </a:p>
        </p:txBody>
      </p:sp>
      <p:sp>
        <p:nvSpPr>
          <p:cNvPr id="6" name="Footer Placeholder 5">
            <a:extLst>
              <a:ext uri="{FF2B5EF4-FFF2-40B4-BE49-F238E27FC236}">
                <a16:creationId xmlns:a16="http://schemas.microsoft.com/office/drawing/2014/main" id="{2E609A7E-365C-3141-AD3B-5C061DB5A5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3D393F-6716-5948-AE60-7A45307AAFC6}"/>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1755600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348CB-F3C2-D043-BD44-8E2317B8B0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E0F4B4-55F5-3C4A-964A-AFBE3AAAD9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62AE43-D381-1E41-9D8F-125236029E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EBD7C3-74B9-6244-8E0E-D2DE2B1BE77B}"/>
              </a:ext>
            </a:extLst>
          </p:cNvPr>
          <p:cNvSpPr>
            <a:spLocks noGrp="1"/>
          </p:cNvSpPr>
          <p:nvPr>
            <p:ph type="dt" sz="half" idx="10"/>
          </p:nvPr>
        </p:nvSpPr>
        <p:spPr/>
        <p:txBody>
          <a:bodyPr/>
          <a:lstStyle/>
          <a:p>
            <a:fld id="{15A5B9FD-94A8-E34C-BC4D-95EF30CE1CFD}" type="datetimeFigureOut">
              <a:rPr lang="en-US" smtClean="0"/>
              <a:t>3/22/22</a:t>
            </a:fld>
            <a:endParaRPr lang="en-US"/>
          </a:p>
        </p:txBody>
      </p:sp>
      <p:sp>
        <p:nvSpPr>
          <p:cNvPr id="6" name="Footer Placeholder 5">
            <a:extLst>
              <a:ext uri="{FF2B5EF4-FFF2-40B4-BE49-F238E27FC236}">
                <a16:creationId xmlns:a16="http://schemas.microsoft.com/office/drawing/2014/main" id="{D1BB3924-BBB5-F54E-BEF5-22CB00FF99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593418-3C97-DD4F-B9CF-E49CF468F6EA}"/>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431840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E78E69-EF74-2344-AAC2-4E0CAE0AA3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C7DA16-DB05-5845-9907-E6E25DF0F2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1F8AC0-B401-DE45-88AA-463ED48036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A5B9FD-94A8-E34C-BC4D-95EF30CE1CFD}" type="datetimeFigureOut">
              <a:rPr lang="en-US" smtClean="0"/>
              <a:t>3/22/22</a:t>
            </a:fld>
            <a:endParaRPr lang="en-US"/>
          </a:p>
        </p:txBody>
      </p:sp>
      <p:sp>
        <p:nvSpPr>
          <p:cNvPr id="5" name="Footer Placeholder 4">
            <a:extLst>
              <a:ext uri="{FF2B5EF4-FFF2-40B4-BE49-F238E27FC236}">
                <a16:creationId xmlns:a16="http://schemas.microsoft.com/office/drawing/2014/main" id="{6EDDCB3D-719D-5E48-A323-FF5D32B169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6969F9-210D-5A46-93BB-9DCB15D706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5732E7-15E2-6F45-B011-FE26843E092C}" type="slidenum">
              <a:rPr lang="en-US" smtClean="0"/>
              <a:t>‹#›</a:t>
            </a:fld>
            <a:endParaRPr lang="en-US"/>
          </a:p>
        </p:txBody>
      </p:sp>
    </p:spTree>
    <p:extLst>
      <p:ext uri="{BB962C8B-B14F-4D97-AF65-F5344CB8AC3E}">
        <p14:creationId xmlns:p14="http://schemas.microsoft.com/office/powerpoint/2010/main" val="4171194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1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91.png"/></Relationships>
</file>

<file path=ppt/slides/_rels/slide11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8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12AFF-716C-4846-8362-9250EEF5E9B1}"/>
              </a:ext>
            </a:extLst>
          </p:cNvPr>
          <p:cNvSpPr>
            <a:spLocks noGrp="1"/>
          </p:cNvSpPr>
          <p:nvPr>
            <p:ph type="ctrTitle"/>
          </p:nvPr>
        </p:nvSpPr>
        <p:spPr/>
        <p:txBody>
          <a:bodyPr/>
          <a:lstStyle/>
          <a:p>
            <a:r>
              <a:rPr lang="en-US" dirty="0"/>
              <a:t>RESIN Schema Library HRF</a:t>
            </a:r>
          </a:p>
        </p:txBody>
      </p:sp>
      <p:sp>
        <p:nvSpPr>
          <p:cNvPr id="3" name="Subtitle 2">
            <a:extLst>
              <a:ext uri="{FF2B5EF4-FFF2-40B4-BE49-F238E27FC236}">
                <a16:creationId xmlns:a16="http://schemas.microsoft.com/office/drawing/2014/main" id="{B1B18A5E-5F1C-3346-8B2C-80D26BCC1508}"/>
              </a:ext>
            </a:extLst>
          </p:cNvPr>
          <p:cNvSpPr>
            <a:spLocks noGrp="1"/>
          </p:cNvSpPr>
          <p:nvPr>
            <p:ph type="subTitle" idx="1"/>
          </p:nvPr>
        </p:nvSpPr>
        <p:spPr/>
        <p:txBody>
          <a:bodyPr/>
          <a:lstStyle/>
          <a:p>
            <a:r>
              <a:rPr lang="en-US" dirty="0"/>
              <a:t>Phase 2 Evaluation</a:t>
            </a:r>
          </a:p>
          <a:p>
            <a:r>
              <a:rPr lang="en-US" dirty="0"/>
              <a:t>Version: March 21, 2022</a:t>
            </a:r>
          </a:p>
        </p:txBody>
      </p:sp>
    </p:spTree>
    <p:extLst>
      <p:ext uri="{BB962C8B-B14F-4D97-AF65-F5344CB8AC3E}">
        <p14:creationId xmlns:p14="http://schemas.microsoft.com/office/powerpoint/2010/main" val="2908005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7"/>
          <p:cNvSpPr txBox="1">
            <a:spLocks noGrp="1"/>
          </p:cNvSpPr>
          <p:nvPr>
            <p:ph type="title"/>
          </p:nvPr>
        </p:nvSpPr>
        <p:spPr>
          <a:xfrm>
            <a:off x="364800" y="20728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dirty="0"/>
              <a:t>Research Response</a:t>
            </a:r>
            <a:endParaRPr dirty="0"/>
          </a:p>
        </p:txBody>
      </p:sp>
      <p:sp>
        <p:nvSpPr>
          <p:cNvPr id="96" name="Google Shape;96;p7"/>
          <p:cNvSpPr txBox="1"/>
          <p:nvPr/>
        </p:nvSpPr>
        <p:spPr>
          <a:xfrm>
            <a:off x="432900" y="1319401"/>
            <a:ext cx="11360800" cy="2143110"/>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400" b="1" dirty="0">
                <a:solidFill>
                  <a:schemeClr val="dk1"/>
                </a:solidFill>
              </a:rPr>
              <a:t>Meeting</a:t>
            </a:r>
            <a:r>
              <a:rPr lang="en" sz="1400" dirty="0">
                <a:solidFill>
                  <a:schemeClr val="dk1"/>
                </a:solidFill>
              </a:rPr>
              <a:t>: Academic conference or scientific conference for conducting research on fighting the virus</a:t>
            </a:r>
          </a:p>
          <a:p>
            <a:pPr>
              <a:lnSpc>
                <a:spcPct val="115000"/>
              </a:lnSpc>
              <a:buClr>
                <a:schemeClr val="dk1"/>
              </a:buClr>
              <a:buSzPts val="1100"/>
            </a:pPr>
            <a:r>
              <a:rPr lang="en-US" sz="1400" b="1" dirty="0">
                <a:solidFill>
                  <a:schemeClr val="dk1"/>
                </a:solidFill>
              </a:rPr>
              <a:t>Discussion</a:t>
            </a:r>
            <a:r>
              <a:rPr lang="en-US" sz="1400" dirty="0">
                <a:solidFill>
                  <a:schemeClr val="dk1"/>
                </a:solidFill>
              </a:rPr>
              <a:t>: conversation between two or more people on responding to the disease outbreak</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Collaborate</a:t>
            </a:r>
            <a:r>
              <a:rPr lang="en" sz="1400" dirty="0">
                <a:solidFill>
                  <a:schemeClr val="dk1"/>
                </a:solidFill>
              </a:rPr>
              <a:t>: Research collaboration on finding treatment for the virus</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Research</a:t>
            </a:r>
            <a:r>
              <a:rPr lang="en" sz="1400" dirty="0">
                <a:solidFill>
                  <a:schemeClr val="dk1"/>
                </a:solidFill>
              </a:rPr>
              <a:t>: Conducting research fighting the disease outbreak</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New Treatments</a:t>
            </a:r>
            <a:r>
              <a:rPr lang="en" sz="1400" dirty="0">
                <a:solidFill>
                  <a:schemeClr val="dk1"/>
                </a:solidFill>
              </a:rPr>
              <a:t>: Developing effective treatment or cure for the disease</a:t>
            </a:r>
          </a:p>
          <a:p>
            <a:pPr>
              <a:lnSpc>
                <a:spcPct val="115000"/>
              </a:lnSpc>
              <a:spcBef>
                <a:spcPts val="800"/>
              </a:spcBef>
              <a:buClr>
                <a:schemeClr val="dk1"/>
              </a:buClr>
              <a:buSzPts val="1100"/>
            </a:pPr>
            <a:r>
              <a:rPr lang="en" sz="1400" b="1" dirty="0">
                <a:solidFill>
                  <a:schemeClr val="dk1"/>
                </a:solidFill>
              </a:rPr>
              <a:t>Disease Prevention</a:t>
            </a:r>
            <a:r>
              <a:rPr lang="en" sz="1400" dirty="0">
                <a:solidFill>
                  <a:schemeClr val="dk1"/>
                </a:solidFill>
              </a:rPr>
              <a:t>: </a:t>
            </a:r>
            <a:r>
              <a:rPr lang="en-US" sz="1400" dirty="0">
                <a:solidFill>
                  <a:schemeClr val="dk1"/>
                </a:solidFill>
              </a:rPr>
              <a:t>acting to avoid the occurrence of certain diseases in an organism or a population</a:t>
            </a:r>
            <a:endParaRPr sz="1400" dirty="0">
              <a:solidFill>
                <a:schemeClr val="dk1"/>
              </a:solidFill>
            </a:endParaRPr>
          </a:p>
        </p:txBody>
      </p:sp>
      <p:pic>
        <p:nvPicPr>
          <p:cNvPr id="2" name="Picture 1">
            <a:extLst>
              <a:ext uri="{FF2B5EF4-FFF2-40B4-BE49-F238E27FC236}">
                <a16:creationId xmlns:a16="http://schemas.microsoft.com/office/drawing/2014/main" id="{82DB83AF-612A-D06D-14D5-6326322F74B6}"/>
              </a:ext>
            </a:extLst>
          </p:cNvPr>
          <p:cNvPicPr>
            <a:picLocks noChangeAspect="1"/>
          </p:cNvPicPr>
          <p:nvPr/>
        </p:nvPicPr>
        <p:blipFill>
          <a:blip r:embed="rId3"/>
          <a:stretch>
            <a:fillRect/>
          </a:stretch>
        </p:blipFill>
        <p:spPr>
          <a:xfrm>
            <a:off x="2220281" y="3631795"/>
            <a:ext cx="6879692" cy="2821093"/>
          </a:xfrm>
          <a:prstGeom prst="rect">
            <a:avLst/>
          </a:prstGeom>
        </p:spPr>
      </p:pic>
    </p:spTree>
    <p:extLst>
      <p:ext uri="{BB962C8B-B14F-4D97-AF65-F5344CB8AC3E}">
        <p14:creationId xmlns:p14="http://schemas.microsoft.com/office/powerpoint/2010/main" val="22643450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Overview: </a:t>
            </a:r>
            <a:r>
              <a:rPr lang="en" b="1"/>
              <a:t>International Conflict</a:t>
            </a:r>
            <a:endParaRPr b="1"/>
          </a:p>
        </p:txBody>
      </p:sp>
      <p:sp>
        <p:nvSpPr>
          <p:cNvPr id="60" name="Google Shape;60;p14"/>
          <p:cNvSpPr txBox="1">
            <a:spLocks noGrp="1"/>
          </p:cNvSpPr>
          <p:nvPr>
            <p:ph type="body" idx="1"/>
          </p:nvPr>
        </p:nvSpPr>
        <p:spPr>
          <a:xfrm>
            <a:off x="167733" y="1536633"/>
            <a:ext cx="11608800" cy="4555200"/>
          </a:xfrm>
          <a:prstGeom prst="rect">
            <a:avLst/>
          </a:prstGeom>
        </p:spPr>
        <p:txBody>
          <a:bodyPr spcFirstLastPara="1" vert="horz" wrap="square" lIns="121900" tIns="121900" rIns="121900" bIns="121900" rtlCol="0" anchor="t" anchorCtr="0">
            <a:normAutofit/>
          </a:bodyPr>
          <a:lstStyle/>
          <a:p>
            <a:pPr marL="0" indent="0">
              <a:buNone/>
            </a:pPr>
            <a:r>
              <a:rPr lang="en"/>
              <a:t>Three major episodes:</a:t>
            </a:r>
            <a:endParaRPr/>
          </a:p>
          <a:p>
            <a:pPr>
              <a:spcBef>
                <a:spcPts val="1600"/>
              </a:spcBef>
              <a:buChar char="-"/>
            </a:pPr>
            <a:r>
              <a:rPr lang="en" b="1"/>
              <a:t>Background</a:t>
            </a:r>
            <a:endParaRPr b="1"/>
          </a:p>
          <a:p>
            <a:pPr>
              <a:buChar char="-"/>
            </a:pPr>
            <a:r>
              <a:rPr lang="en" b="1"/>
              <a:t>War</a:t>
            </a:r>
            <a:endParaRPr b="1"/>
          </a:p>
          <a:p>
            <a:pPr>
              <a:buChar char="-"/>
            </a:pPr>
            <a:r>
              <a:rPr lang="en" b="1"/>
              <a:t>Negotiation</a:t>
            </a:r>
            <a:endParaRPr b="1"/>
          </a:p>
        </p:txBody>
      </p:sp>
      <p:pic>
        <p:nvPicPr>
          <p:cNvPr id="61" name="Google Shape;61;p14"/>
          <p:cNvPicPr preferRelativeResize="0"/>
          <p:nvPr/>
        </p:nvPicPr>
        <p:blipFill>
          <a:blip r:embed="rId3">
            <a:alphaModFix/>
          </a:blip>
          <a:stretch>
            <a:fillRect/>
          </a:stretch>
        </p:blipFill>
        <p:spPr>
          <a:xfrm>
            <a:off x="4261128" y="1536629"/>
            <a:ext cx="7515267" cy="3407033"/>
          </a:xfrm>
          <a:prstGeom prst="rect">
            <a:avLst/>
          </a:prstGeom>
          <a:noFill/>
          <a:ln>
            <a:noFill/>
          </a:ln>
        </p:spPr>
      </p:pic>
      <p:pic>
        <p:nvPicPr>
          <p:cNvPr id="62" name="Google Shape;62;p14"/>
          <p:cNvPicPr preferRelativeResize="0"/>
          <p:nvPr/>
        </p:nvPicPr>
        <p:blipFill>
          <a:blip r:embed="rId4">
            <a:alphaModFix/>
          </a:blip>
          <a:stretch>
            <a:fillRect/>
          </a:stretch>
        </p:blipFill>
        <p:spPr>
          <a:xfrm>
            <a:off x="415599" y="4838967"/>
            <a:ext cx="2001967" cy="1317267"/>
          </a:xfrm>
          <a:prstGeom prst="rect">
            <a:avLst/>
          </a:prstGeom>
          <a:noFill/>
          <a:ln>
            <a:noFill/>
          </a:ln>
        </p:spPr>
      </p:pic>
    </p:spTree>
    <p:extLst>
      <p:ext uri="{BB962C8B-B14F-4D97-AF65-F5344CB8AC3E}">
        <p14:creationId xmlns:p14="http://schemas.microsoft.com/office/powerpoint/2010/main" val="36763848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Episode </a:t>
            </a:r>
            <a:r>
              <a:rPr lang="en" b="1"/>
              <a:t>Background</a:t>
            </a:r>
            <a:endParaRPr b="1"/>
          </a:p>
        </p:txBody>
      </p:sp>
      <p:sp>
        <p:nvSpPr>
          <p:cNvPr id="68" name="Google Shape;68;p15"/>
          <p:cNvSpPr txBox="1">
            <a:spLocks noGrp="1"/>
          </p:cNvSpPr>
          <p:nvPr>
            <p:ph type="body" idx="1"/>
          </p:nvPr>
        </p:nvSpPr>
        <p:spPr>
          <a:xfrm>
            <a:off x="0" y="1536633"/>
            <a:ext cx="7006000" cy="6213200"/>
          </a:xfrm>
          <a:prstGeom prst="rect">
            <a:avLst/>
          </a:prstGeom>
        </p:spPr>
        <p:txBody>
          <a:bodyPr spcFirstLastPara="1" vert="horz" wrap="square" lIns="121900" tIns="121900" rIns="121900" bIns="121900" rtlCol="0" anchor="t" anchorCtr="0">
            <a:normAutofit fontScale="77500" lnSpcReduction="20000"/>
          </a:bodyPr>
          <a:lstStyle/>
          <a:p>
            <a:pPr indent="-422899">
              <a:buSzPct val="100000"/>
              <a:buChar char="-"/>
            </a:pPr>
            <a:r>
              <a:rPr lang="en" b="1"/>
              <a:t>Remote Communication</a:t>
            </a:r>
            <a:endParaRPr b="1"/>
          </a:p>
          <a:p>
            <a:pPr lvl="1" indent="-396653">
              <a:buSzPct val="100000"/>
              <a:buChar char="-"/>
            </a:pPr>
            <a:r>
              <a:rPr lang="en" b="1"/>
              <a:t>Threat</a:t>
            </a:r>
            <a:r>
              <a:rPr lang="en"/>
              <a:t>: one person's statement that they intend to harm another, or another's property</a:t>
            </a:r>
            <a:endParaRPr/>
          </a:p>
          <a:p>
            <a:pPr lvl="1" indent="-396653">
              <a:buSzPct val="100000"/>
              <a:buChar char="-"/>
            </a:pPr>
            <a:r>
              <a:rPr lang="en" b="1"/>
              <a:t>Announcement</a:t>
            </a:r>
            <a:r>
              <a:rPr lang="en"/>
              <a:t>: printed, spoken, or published statement or notice of an event or other news</a:t>
            </a:r>
            <a:endParaRPr/>
          </a:p>
          <a:p>
            <a:pPr lvl="1" indent="-396653">
              <a:buSzPct val="100000"/>
              <a:buChar char="-"/>
            </a:pPr>
            <a:r>
              <a:rPr lang="en" b="1"/>
              <a:t>Negotiation</a:t>
            </a:r>
            <a:r>
              <a:rPr lang="en"/>
              <a:t>: dialogue between two or more people or parties intended to reach a beneficial outcome</a:t>
            </a:r>
            <a:endParaRPr/>
          </a:p>
          <a:p>
            <a:pPr indent="-422899">
              <a:buSzPct val="100000"/>
              <a:buChar char="-"/>
            </a:pPr>
            <a:r>
              <a:rPr lang="en" b="1"/>
              <a:t>Economic Crisis</a:t>
            </a:r>
            <a:r>
              <a:rPr lang="en"/>
              <a:t>: sharp deterioration in economic situation and perspectives</a:t>
            </a:r>
            <a:endParaRPr/>
          </a:p>
          <a:p>
            <a:pPr indent="-422899">
              <a:buSzPct val="100000"/>
              <a:buChar char="-"/>
            </a:pPr>
            <a:r>
              <a:rPr lang="en" b="1"/>
              <a:t>Assassination</a:t>
            </a:r>
            <a:r>
              <a:rPr lang="en"/>
              <a:t>: murder of a prominent person, often a political leader or ruler</a:t>
            </a:r>
            <a:endParaRPr/>
          </a:p>
          <a:p>
            <a:pPr indent="-422899">
              <a:buSzPct val="100000"/>
              <a:buChar char="-"/>
            </a:pPr>
            <a:r>
              <a:rPr lang="en" b="1"/>
              <a:t>Revolution</a:t>
            </a:r>
            <a:r>
              <a:rPr lang="en"/>
              <a:t>: fundamental change in power or organizational structures that takes place in a relatively short period of time</a:t>
            </a:r>
            <a:endParaRPr/>
          </a:p>
          <a:p>
            <a:pPr indent="-422899">
              <a:buSzPct val="100000"/>
              <a:buChar char="-"/>
            </a:pPr>
            <a:r>
              <a:rPr lang="en" b="1"/>
              <a:t>Civil Disorder</a:t>
            </a:r>
            <a:r>
              <a:rPr lang="en"/>
              <a:t>: civil unrest against war</a:t>
            </a:r>
            <a:endParaRPr/>
          </a:p>
          <a:p>
            <a:pPr indent="-422899">
              <a:buSzPct val="100000"/>
              <a:buChar char="-"/>
            </a:pPr>
            <a:r>
              <a:rPr lang="en" b="1"/>
              <a:t>Intention</a:t>
            </a:r>
            <a:r>
              <a:rPr lang="en"/>
              <a:t>: a country has the intention to join an organization</a:t>
            </a:r>
            <a:endParaRPr/>
          </a:p>
          <a:p>
            <a:pPr indent="-422899">
              <a:buSzPct val="100000"/>
              <a:buChar char="-"/>
            </a:pPr>
            <a:r>
              <a:rPr lang="en" b="1"/>
              <a:t>Conflict</a:t>
            </a:r>
            <a:r>
              <a:rPr lang="en"/>
              <a:t>: friction, disagreement, or discord within a group or between different groups</a:t>
            </a:r>
            <a:endParaRPr/>
          </a:p>
          <a:p>
            <a:pPr marL="0" indent="0">
              <a:spcBef>
                <a:spcPts val="1600"/>
              </a:spcBef>
              <a:buNone/>
            </a:pPr>
            <a:endParaRPr/>
          </a:p>
          <a:p>
            <a:pPr marL="0" indent="0">
              <a:spcBef>
                <a:spcPts val="1600"/>
              </a:spcBef>
              <a:spcAft>
                <a:spcPts val="1600"/>
              </a:spcAft>
              <a:buNone/>
            </a:pPr>
            <a:endParaRPr/>
          </a:p>
        </p:txBody>
      </p:sp>
      <p:pic>
        <p:nvPicPr>
          <p:cNvPr id="69" name="Google Shape;69;p15"/>
          <p:cNvPicPr preferRelativeResize="0"/>
          <p:nvPr/>
        </p:nvPicPr>
        <p:blipFill>
          <a:blip r:embed="rId3">
            <a:alphaModFix/>
          </a:blip>
          <a:stretch>
            <a:fillRect/>
          </a:stretch>
        </p:blipFill>
        <p:spPr>
          <a:xfrm>
            <a:off x="7006001" y="1536633"/>
            <a:ext cx="4682100" cy="5095867"/>
          </a:xfrm>
          <a:prstGeom prst="rect">
            <a:avLst/>
          </a:prstGeom>
          <a:noFill/>
          <a:ln>
            <a:noFill/>
          </a:ln>
        </p:spPr>
      </p:pic>
    </p:spTree>
    <p:extLst>
      <p:ext uri="{BB962C8B-B14F-4D97-AF65-F5344CB8AC3E}">
        <p14:creationId xmlns:p14="http://schemas.microsoft.com/office/powerpoint/2010/main" val="13508642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Episode </a:t>
            </a:r>
            <a:r>
              <a:rPr lang="en" b="1"/>
              <a:t>War</a:t>
            </a:r>
            <a:endParaRPr b="1"/>
          </a:p>
        </p:txBody>
      </p:sp>
      <p:sp>
        <p:nvSpPr>
          <p:cNvPr id="75" name="Google Shape;75;p1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t>Five sub-episodes:</a:t>
            </a:r>
            <a:endParaRPr/>
          </a:p>
          <a:p>
            <a:pPr>
              <a:spcBef>
                <a:spcPts val="1600"/>
              </a:spcBef>
              <a:buChar char="-"/>
            </a:pPr>
            <a:r>
              <a:rPr lang="en" b="1"/>
              <a:t>Government Action</a:t>
            </a:r>
            <a:endParaRPr b="1"/>
          </a:p>
          <a:p>
            <a:pPr>
              <a:buChar char="-"/>
            </a:pPr>
            <a:r>
              <a:rPr lang="en" b="1"/>
              <a:t>Civilian Reaction</a:t>
            </a:r>
            <a:endParaRPr b="1"/>
          </a:p>
          <a:p>
            <a:pPr>
              <a:buChar char="-"/>
            </a:pPr>
            <a:r>
              <a:rPr lang="en" b="1"/>
              <a:t>International Response</a:t>
            </a:r>
            <a:endParaRPr b="1"/>
          </a:p>
          <a:p>
            <a:pPr>
              <a:buChar char="-"/>
            </a:pPr>
            <a:r>
              <a:rPr lang="en" b="1"/>
              <a:t>Economic Impact</a:t>
            </a:r>
            <a:endParaRPr b="1"/>
          </a:p>
          <a:p>
            <a:pPr>
              <a:buChar char="-"/>
            </a:pPr>
            <a:r>
              <a:rPr lang="en" b="1"/>
              <a:t>Battle</a:t>
            </a:r>
            <a:endParaRPr b="1"/>
          </a:p>
        </p:txBody>
      </p:sp>
      <p:pic>
        <p:nvPicPr>
          <p:cNvPr id="76" name="Google Shape;76;p16"/>
          <p:cNvPicPr preferRelativeResize="0"/>
          <p:nvPr/>
        </p:nvPicPr>
        <p:blipFill>
          <a:blip r:embed="rId3">
            <a:alphaModFix/>
          </a:blip>
          <a:stretch>
            <a:fillRect/>
          </a:stretch>
        </p:blipFill>
        <p:spPr>
          <a:xfrm>
            <a:off x="5328309" y="1469901"/>
            <a:ext cx="6448092" cy="4555199"/>
          </a:xfrm>
          <a:prstGeom prst="rect">
            <a:avLst/>
          </a:prstGeom>
          <a:noFill/>
          <a:ln>
            <a:noFill/>
          </a:ln>
        </p:spPr>
      </p:pic>
    </p:spTree>
    <p:extLst>
      <p:ext uri="{BB962C8B-B14F-4D97-AF65-F5344CB8AC3E}">
        <p14:creationId xmlns:p14="http://schemas.microsoft.com/office/powerpoint/2010/main" val="22540405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War: </a:t>
            </a:r>
            <a:r>
              <a:rPr lang="en" b="1"/>
              <a:t>Government Action</a:t>
            </a:r>
            <a:endParaRPr b="1"/>
          </a:p>
        </p:txBody>
      </p:sp>
      <p:sp>
        <p:nvSpPr>
          <p:cNvPr id="82" name="Google Shape;82;p17"/>
          <p:cNvSpPr txBox="1">
            <a:spLocks noGrp="1"/>
          </p:cNvSpPr>
          <p:nvPr>
            <p:ph type="body" idx="1"/>
          </p:nvPr>
        </p:nvSpPr>
        <p:spPr>
          <a:xfrm>
            <a:off x="-177633" y="1536633"/>
            <a:ext cx="6562000" cy="5439600"/>
          </a:xfrm>
          <a:prstGeom prst="rect">
            <a:avLst/>
          </a:prstGeom>
        </p:spPr>
        <p:txBody>
          <a:bodyPr spcFirstLastPara="1" vert="horz" wrap="square" lIns="121900" tIns="121900" rIns="121900" bIns="121900" rtlCol="0" anchor="t" anchorCtr="0">
            <a:normAutofit fontScale="70000" lnSpcReduction="20000"/>
          </a:bodyPr>
          <a:lstStyle/>
          <a:p>
            <a:pPr indent="-434329">
              <a:buSzPct val="100000"/>
              <a:buChar char="-"/>
            </a:pPr>
            <a:r>
              <a:rPr lang="en" b="1"/>
              <a:t>Nuclear Threat</a:t>
            </a:r>
            <a:r>
              <a:rPr lang="en"/>
              <a:t>: a type of threat</a:t>
            </a:r>
            <a:endParaRPr/>
          </a:p>
          <a:p>
            <a:pPr indent="-434329">
              <a:buSzPct val="100000"/>
              <a:buChar char="-"/>
            </a:pPr>
            <a:r>
              <a:rPr lang="en" b="1"/>
              <a:t>Propaganda</a:t>
            </a:r>
            <a:r>
              <a:rPr lang="en"/>
              <a:t>: form of communication intended to sway the audience through presenting only one side of the argument</a:t>
            </a:r>
            <a:endParaRPr/>
          </a:p>
          <a:p>
            <a:pPr indent="-434329">
              <a:buSzPct val="100000"/>
              <a:buChar char="-"/>
            </a:pPr>
            <a:r>
              <a:rPr lang="en" b="1"/>
              <a:t>Accusation</a:t>
            </a:r>
            <a:endParaRPr b="1"/>
          </a:p>
          <a:p>
            <a:pPr indent="-434329">
              <a:buSzPct val="100000"/>
              <a:buChar char="-"/>
            </a:pPr>
            <a:r>
              <a:rPr lang="en" b="1"/>
              <a:t>Announcement</a:t>
            </a:r>
            <a:r>
              <a:rPr lang="en"/>
              <a:t>: announcing war</a:t>
            </a:r>
            <a:endParaRPr/>
          </a:p>
          <a:p>
            <a:pPr indent="-434329">
              <a:buSzPct val="100000"/>
              <a:buChar char="-"/>
            </a:pPr>
            <a:r>
              <a:rPr lang="en" b="1"/>
              <a:t>Military Mobilization</a:t>
            </a:r>
            <a:r>
              <a:rPr lang="en"/>
              <a:t>: assembling and readying troops and supplies for war</a:t>
            </a:r>
            <a:endParaRPr/>
          </a:p>
          <a:p>
            <a:pPr lvl="1" indent="-405543">
              <a:buSzPct val="100000"/>
              <a:buChar char="-"/>
            </a:pPr>
            <a:r>
              <a:rPr lang="en" b="1"/>
              <a:t>Conscription</a:t>
            </a:r>
            <a:r>
              <a:rPr lang="en"/>
              <a:t>: compulsory enlistment into national or military service</a:t>
            </a:r>
            <a:endParaRPr/>
          </a:p>
          <a:p>
            <a:pPr lvl="1" indent="-405543">
              <a:buSzPct val="100000"/>
              <a:buChar char="-"/>
            </a:pPr>
            <a:r>
              <a:rPr lang="en" b="1"/>
              <a:t>Convocation</a:t>
            </a:r>
            <a:r>
              <a:rPr lang="en"/>
              <a:t>: assemble army</a:t>
            </a:r>
            <a:endParaRPr/>
          </a:p>
          <a:p>
            <a:pPr lvl="1" indent="-405543">
              <a:buSzPct val="100000"/>
              <a:buChar char="-"/>
            </a:pPr>
            <a:r>
              <a:rPr lang="en" b="1"/>
              <a:t>Military Deployment</a:t>
            </a:r>
            <a:r>
              <a:rPr lang="en"/>
              <a:t>: deploying troops</a:t>
            </a:r>
            <a:endParaRPr/>
          </a:p>
          <a:p>
            <a:pPr lvl="1" indent="-405543">
              <a:buSzPct val="100000"/>
              <a:buChar char="-"/>
            </a:pPr>
            <a:r>
              <a:rPr lang="en" b="1"/>
              <a:t>Transport</a:t>
            </a:r>
            <a:r>
              <a:rPr lang="en"/>
              <a:t>: transporting troops</a:t>
            </a:r>
            <a:endParaRPr/>
          </a:p>
          <a:p>
            <a:pPr lvl="1" indent="-405543">
              <a:buSzPct val="100000"/>
              <a:buChar char="-"/>
            </a:pPr>
            <a:r>
              <a:rPr lang="en" b="1"/>
              <a:t>Invasion</a:t>
            </a:r>
            <a:r>
              <a:rPr lang="en"/>
              <a:t>: entering territory</a:t>
            </a:r>
            <a:endParaRPr/>
          </a:p>
          <a:p>
            <a:pPr indent="-434329">
              <a:buSzPct val="100000"/>
              <a:buChar char="-"/>
            </a:pPr>
            <a:r>
              <a:rPr lang="en" b="1"/>
              <a:t>Temporarily Closed</a:t>
            </a:r>
            <a:r>
              <a:rPr lang="en"/>
              <a:t>: facility shutdown</a:t>
            </a:r>
            <a:endParaRPr/>
          </a:p>
          <a:p>
            <a:pPr indent="-434329">
              <a:buSzPct val="100000"/>
              <a:buChar char="-"/>
            </a:pPr>
            <a:r>
              <a:rPr lang="en" b="1"/>
              <a:t>Cyber Attack</a:t>
            </a:r>
            <a:r>
              <a:rPr lang="en"/>
              <a:t>: cyber crime</a:t>
            </a:r>
            <a:endParaRPr/>
          </a:p>
          <a:p>
            <a:pPr indent="-434329">
              <a:buSzPct val="100000"/>
              <a:buChar char="-"/>
            </a:pPr>
            <a:r>
              <a:rPr lang="en" b="1"/>
              <a:t>Censorship</a:t>
            </a:r>
            <a:r>
              <a:rPr lang="en"/>
              <a:t>: practice of suppressing speech or other public communication</a:t>
            </a:r>
            <a:endParaRPr/>
          </a:p>
        </p:txBody>
      </p:sp>
      <p:pic>
        <p:nvPicPr>
          <p:cNvPr id="83" name="Google Shape;83;p17"/>
          <p:cNvPicPr preferRelativeResize="0"/>
          <p:nvPr/>
        </p:nvPicPr>
        <p:blipFill>
          <a:blip r:embed="rId3">
            <a:alphaModFix/>
          </a:blip>
          <a:stretch>
            <a:fillRect/>
          </a:stretch>
        </p:blipFill>
        <p:spPr>
          <a:xfrm>
            <a:off x="6384334" y="1485467"/>
            <a:ext cx="5757165" cy="4657533"/>
          </a:xfrm>
          <a:prstGeom prst="rect">
            <a:avLst/>
          </a:prstGeom>
          <a:noFill/>
          <a:ln>
            <a:noFill/>
          </a:ln>
        </p:spPr>
      </p:pic>
    </p:spTree>
    <p:extLst>
      <p:ext uri="{BB962C8B-B14F-4D97-AF65-F5344CB8AC3E}">
        <p14:creationId xmlns:p14="http://schemas.microsoft.com/office/powerpoint/2010/main" val="15087838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War: </a:t>
            </a:r>
            <a:r>
              <a:rPr lang="en" b="1"/>
              <a:t>Civilian Reaction</a:t>
            </a:r>
            <a:endParaRPr b="1"/>
          </a:p>
        </p:txBody>
      </p:sp>
      <p:sp>
        <p:nvSpPr>
          <p:cNvPr id="89" name="Google Shape;89;p18"/>
          <p:cNvSpPr txBox="1">
            <a:spLocks noGrp="1"/>
          </p:cNvSpPr>
          <p:nvPr>
            <p:ph type="body" idx="1"/>
          </p:nvPr>
        </p:nvSpPr>
        <p:spPr>
          <a:xfrm>
            <a:off x="-122833" y="1536633"/>
            <a:ext cx="6102400" cy="5449600"/>
          </a:xfrm>
          <a:prstGeom prst="rect">
            <a:avLst/>
          </a:prstGeom>
        </p:spPr>
        <p:txBody>
          <a:bodyPr spcFirstLastPara="1" vert="horz" wrap="square" lIns="121900" tIns="121900" rIns="121900" bIns="121900" rtlCol="0" anchor="t" anchorCtr="0">
            <a:normAutofit fontScale="77500" lnSpcReduction="20000"/>
          </a:bodyPr>
          <a:lstStyle/>
          <a:p>
            <a:pPr indent="-434329">
              <a:buSzPct val="100000"/>
              <a:buChar char="-"/>
            </a:pPr>
            <a:r>
              <a:rPr lang="en" b="1"/>
              <a:t>Fundraising</a:t>
            </a:r>
            <a:r>
              <a:rPr lang="en"/>
              <a:t>: process of gathering voluntary contributions of money or other resources</a:t>
            </a:r>
            <a:endParaRPr/>
          </a:p>
          <a:p>
            <a:pPr indent="-434329">
              <a:buSzPct val="100000"/>
              <a:buChar char="-"/>
            </a:pPr>
            <a:r>
              <a:rPr lang="en" b="1"/>
              <a:t>Reconstruction</a:t>
            </a:r>
            <a:r>
              <a:rPr lang="en"/>
              <a:t>: rebuild infrastructure</a:t>
            </a:r>
            <a:endParaRPr/>
          </a:p>
          <a:p>
            <a:pPr indent="-434329">
              <a:buSzPct val="100000"/>
              <a:buChar char="-"/>
            </a:pPr>
            <a:r>
              <a:rPr lang="en" b="1"/>
              <a:t>Resource Allocation</a:t>
            </a:r>
            <a:r>
              <a:rPr lang="en"/>
              <a:t>: allocation of resources among possible uses</a:t>
            </a:r>
            <a:endParaRPr/>
          </a:p>
          <a:p>
            <a:pPr indent="-434329">
              <a:buSzPct val="100000"/>
              <a:buChar char="-"/>
            </a:pPr>
            <a:r>
              <a:rPr lang="en" b="1"/>
              <a:t>Demonstration</a:t>
            </a:r>
            <a:r>
              <a:rPr lang="en"/>
              <a:t>: demonstration against war</a:t>
            </a:r>
            <a:endParaRPr/>
          </a:p>
          <a:p>
            <a:pPr indent="-434329">
              <a:buSzPct val="100000"/>
              <a:buChar char="-"/>
            </a:pPr>
            <a:r>
              <a:rPr lang="en" b="1"/>
              <a:t>Arrest</a:t>
            </a:r>
            <a:r>
              <a:rPr lang="en"/>
              <a:t>: arresting protesters</a:t>
            </a:r>
            <a:endParaRPr/>
          </a:p>
          <a:p>
            <a:pPr indent="-434329">
              <a:buSzPct val="100000"/>
              <a:buChar char="-"/>
            </a:pPr>
            <a:r>
              <a:rPr lang="en" b="1"/>
              <a:t>Transport</a:t>
            </a:r>
            <a:endParaRPr b="1"/>
          </a:p>
          <a:p>
            <a:pPr lvl="1" indent="-405543">
              <a:buSzPct val="100000"/>
              <a:buChar char="-"/>
            </a:pPr>
            <a:r>
              <a:rPr lang="en" b="1"/>
              <a:t>Escape</a:t>
            </a:r>
            <a:r>
              <a:rPr lang="en"/>
              <a:t>: flee to other countries</a:t>
            </a:r>
            <a:endParaRPr/>
          </a:p>
          <a:p>
            <a:pPr lvl="1" indent="-405543">
              <a:buSzPct val="100000"/>
              <a:buChar char="-"/>
            </a:pPr>
            <a:r>
              <a:rPr lang="en" b="1"/>
              <a:t>Medical Evacuation</a:t>
            </a:r>
            <a:r>
              <a:rPr lang="en"/>
              <a:t>: evacuate refugee</a:t>
            </a:r>
            <a:endParaRPr/>
          </a:p>
          <a:p>
            <a:pPr lvl="1" indent="-405543">
              <a:buSzPct val="100000"/>
              <a:buChar char="-"/>
            </a:pPr>
            <a:r>
              <a:rPr lang="en" b="1"/>
              <a:t>Emergency Evacuation</a:t>
            </a:r>
            <a:r>
              <a:rPr lang="en"/>
              <a:t>: seeking asylum</a:t>
            </a:r>
            <a:endParaRPr/>
          </a:p>
          <a:p>
            <a:pPr lvl="1" indent="-405543">
              <a:buSzPct val="100000"/>
              <a:buChar char="-"/>
            </a:pPr>
            <a:r>
              <a:rPr lang="en" b="1"/>
              <a:t>Housing</a:t>
            </a:r>
            <a:r>
              <a:rPr lang="en"/>
              <a:t>: seeking shelter for bombing</a:t>
            </a:r>
            <a:endParaRPr/>
          </a:p>
          <a:p>
            <a:pPr indent="-434329">
              <a:buSzPct val="100000"/>
              <a:buChar char="-"/>
            </a:pPr>
            <a:r>
              <a:rPr lang="en" b="1"/>
              <a:t>Conscription</a:t>
            </a:r>
            <a:r>
              <a:rPr lang="en"/>
              <a:t>: enlist for the army</a:t>
            </a:r>
            <a:endParaRPr/>
          </a:p>
          <a:p>
            <a:pPr indent="-434329">
              <a:buSzPct val="100000"/>
              <a:buChar char="-"/>
            </a:pPr>
            <a:r>
              <a:rPr lang="en" b="1"/>
              <a:t>First Aid</a:t>
            </a:r>
            <a:r>
              <a:rPr lang="en"/>
              <a:t>: first and immediate assistance given to any person suffering from either a minor or serious illness or injury</a:t>
            </a:r>
            <a:endParaRPr/>
          </a:p>
        </p:txBody>
      </p:sp>
      <p:pic>
        <p:nvPicPr>
          <p:cNvPr id="90" name="Google Shape;90;p18"/>
          <p:cNvPicPr preferRelativeResize="0"/>
          <p:nvPr/>
        </p:nvPicPr>
        <p:blipFill>
          <a:blip r:embed="rId3">
            <a:alphaModFix/>
          </a:blip>
          <a:stretch>
            <a:fillRect/>
          </a:stretch>
        </p:blipFill>
        <p:spPr>
          <a:xfrm>
            <a:off x="5979767" y="1635150"/>
            <a:ext cx="6102535" cy="4358167"/>
          </a:xfrm>
          <a:prstGeom prst="rect">
            <a:avLst/>
          </a:prstGeom>
          <a:noFill/>
          <a:ln>
            <a:noFill/>
          </a:ln>
        </p:spPr>
      </p:pic>
    </p:spTree>
    <p:extLst>
      <p:ext uri="{BB962C8B-B14F-4D97-AF65-F5344CB8AC3E}">
        <p14:creationId xmlns:p14="http://schemas.microsoft.com/office/powerpoint/2010/main" val="2458393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War: </a:t>
            </a:r>
            <a:r>
              <a:rPr lang="en" b="1"/>
              <a:t>International Response</a:t>
            </a:r>
            <a:endParaRPr b="1"/>
          </a:p>
        </p:txBody>
      </p:sp>
      <p:sp>
        <p:nvSpPr>
          <p:cNvPr id="96" name="Google Shape;96;p19"/>
          <p:cNvSpPr txBox="1">
            <a:spLocks noGrp="1"/>
          </p:cNvSpPr>
          <p:nvPr>
            <p:ph type="body" idx="1"/>
          </p:nvPr>
        </p:nvSpPr>
        <p:spPr>
          <a:xfrm>
            <a:off x="-167733" y="1356967"/>
            <a:ext cx="6474400" cy="5589600"/>
          </a:xfrm>
          <a:prstGeom prst="rect">
            <a:avLst/>
          </a:prstGeom>
        </p:spPr>
        <p:txBody>
          <a:bodyPr spcFirstLastPara="1" vert="horz" wrap="square" lIns="121900" tIns="121900" rIns="121900" bIns="121900" rtlCol="0" anchor="t" anchorCtr="0">
            <a:normAutofit fontScale="55000" lnSpcReduction="20000"/>
          </a:bodyPr>
          <a:lstStyle/>
          <a:p>
            <a:pPr indent="-400039">
              <a:buSzPct val="100000"/>
              <a:buChar char="-"/>
            </a:pPr>
            <a:r>
              <a:rPr lang="en" b="1"/>
              <a:t>Arms trade</a:t>
            </a:r>
            <a:r>
              <a:rPr lang="en"/>
              <a:t>: purchase weapons</a:t>
            </a:r>
            <a:endParaRPr/>
          </a:p>
          <a:p>
            <a:pPr indent="-400039">
              <a:buSzPct val="100000"/>
              <a:buChar char="-"/>
            </a:pPr>
            <a:r>
              <a:rPr lang="en" b="1"/>
              <a:t>Transport</a:t>
            </a:r>
            <a:r>
              <a:rPr lang="en"/>
              <a:t>: transport weapons for support</a:t>
            </a:r>
            <a:endParaRPr/>
          </a:p>
          <a:p>
            <a:pPr indent="-400039">
              <a:buSzPct val="100000"/>
              <a:buChar char="-"/>
            </a:pPr>
            <a:r>
              <a:rPr lang="en" b="1"/>
              <a:t>Speech</a:t>
            </a:r>
            <a:r>
              <a:rPr lang="en"/>
              <a:t>: government leader gives speech</a:t>
            </a:r>
            <a:endParaRPr/>
          </a:p>
          <a:p>
            <a:pPr indent="-400039">
              <a:buSzPct val="100000"/>
              <a:buChar char="-"/>
            </a:pPr>
            <a:r>
              <a:rPr lang="en" b="1"/>
              <a:t>Advocacy</a:t>
            </a:r>
            <a:r>
              <a:rPr lang="en"/>
              <a:t>: call for ceasefire</a:t>
            </a:r>
            <a:endParaRPr/>
          </a:p>
          <a:p>
            <a:pPr indent="-400039">
              <a:buSzPct val="100000"/>
              <a:buChar char="-"/>
            </a:pPr>
            <a:r>
              <a:rPr lang="en" b="1"/>
              <a:t>Filing</a:t>
            </a:r>
            <a:r>
              <a:rPr lang="en"/>
              <a:t>: file a case for war crime</a:t>
            </a:r>
            <a:endParaRPr/>
          </a:p>
          <a:p>
            <a:pPr indent="-400039">
              <a:buSzPct val="100000"/>
              <a:buChar char="-"/>
            </a:pPr>
            <a:r>
              <a:rPr lang="en" b="1"/>
              <a:t>Boycott</a:t>
            </a:r>
            <a:r>
              <a:rPr lang="en"/>
              <a:t>: act of voluntarily abstaining from using, buying, or dealing with a person, organization, or country</a:t>
            </a:r>
            <a:endParaRPr/>
          </a:p>
          <a:p>
            <a:pPr indent="-400039">
              <a:buSzPct val="100000"/>
              <a:buChar char="-"/>
            </a:pPr>
            <a:r>
              <a:rPr lang="en" b="1"/>
              <a:t>Journalism</a:t>
            </a:r>
            <a:r>
              <a:rPr lang="en"/>
              <a:t>: media coverage</a:t>
            </a:r>
            <a:endParaRPr/>
          </a:p>
          <a:p>
            <a:pPr indent="-400039">
              <a:buSzPct val="100000"/>
              <a:buChar char="-"/>
            </a:pPr>
            <a:r>
              <a:rPr lang="en" b="1"/>
              <a:t>Human Migration</a:t>
            </a:r>
            <a:r>
              <a:rPr lang="en"/>
              <a:t>: refugee migration</a:t>
            </a:r>
            <a:endParaRPr/>
          </a:p>
          <a:p>
            <a:pPr indent="-400039">
              <a:buSzPct val="100000"/>
              <a:buChar char="-"/>
            </a:pPr>
            <a:r>
              <a:rPr lang="en" b="1"/>
              <a:t>Censure</a:t>
            </a:r>
            <a:r>
              <a:rPr lang="en"/>
              <a:t>: condemn at social media</a:t>
            </a:r>
            <a:endParaRPr/>
          </a:p>
          <a:p>
            <a:pPr indent="-400039">
              <a:buSzPct val="100000"/>
              <a:buChar char="-"/>
            </a:pPr>
            <a:r>
              <a:rPr lang="en" b="1"/>
              <a:t>Housing</a:t>
            </a:r>
            <a:r>
              <a:rPr lang="en"/>
              <a:t>: refugee housing</a:t>
            </a:r>
            <a:endParaRPr/>
          </a:p>
          <a:p>
            <a:pPr indent="-400039">
              <a:buSzPct val="100000"/>
              <a:buChar char="-"/>
            </a:pPr>
            <a:r>
              <a:rPr lang="en" b="1"/>
              <a:t>Economic Support</a:t>
            </a:r>
            <a:r>
              <a:rPr lang="en"/>
              <a:t>: economic benefit paid to persons who cannot support themselves</a:t>
            </a:r>
            <a:endParaRPr/>
          </a:p>
          <a:p>
            <a:pPr indent="-400039">
              <a:buSzPct val="100000"/>
              <a:buChar char="-"/>
            </a:pPr>
            <a:r>
              <a:rPr lang="en" b="1"/>
              <a:t>Donation</a:t>
            </a:r>
            <a:r>
              <a:rPr lang="en"/>
              <a:t>: gift given by physical or legal persons, typically for charitable purposes and/or to benefit a cause</a:t>
            </a:r>
            <a:endParaRPr/>
          </a:p>
          <a:p>
            <a:pPr indent="-400039">
              <a:buSzPct val="100000"/>
              <a:buChar char="-"/>
            </a:pPr>
            <a:r>
              <a:rPr lang="en" b="1"/>
              <a:t>Supply</a:t>
            </a:r>
            <a:r>
              <a:rPr lang="en"/>
              <a:t>: economic activity aimed at covering the consumption needs of an economic unit </a:t>
            </a:r>
            <a:endParaRPr/>
          </a:p>
          <a:p>
            <a:pPr indent="-400039">
              <a:buSzPct val="100000"/>
              <a:buChar char="-"/>
            </a:pPr>
            <a:r>
              <a:rPr lang="en" b="1"/>
              <a:t>Economic Sanctions</a:t>
            </a:r>
            <a:r>
              <a:rPr lang="en"/>
              <a:t>: international economic sanctions</a:t>
            </a:r>
            <a:endParaRPr/>
          </a:p>
          <a:p>
            <a:pPr indent="-400039">
              <a:buSzPct val="100000"/>
              <a:buChar char="-"/>
            </a:pPr>
            <a:r>
              <a:rPr lang="en" b="1"/>
              <a:t>Financial Crisis</a:t>
            </a:r>
            <a:r>
              <a:rPr lang="en"/>
              <a:t>: domestic and international financial crisis</a:t>
            </a:r>
            <a:endParaRPr/>
          </a:p>
          <a:p>
            <a:pPr indent="-400039">
              <a:buSzPct val="100000"/>
              <a:buChar char="-"/>
            </a:pPr>
            <a:r>
              <a:rPr lang="en" b="1"/>
              <a:t>Military Intervention</a:t>
            </a:r>
            <a:r>
              <a:rPr lang="en"/>
              <a:t>: use of force by a State over foreign territory</a:t>
            </a:r>
            <a:endParaRPr/>
          </a:p>
          <a:p>
            <a:pPr indent="-400039">
              <a:buSzPct val="100000"/>
              <a:buChar char="-"/>
            </a:pPr>
            <a:r>
              <a:rPr lang="en" b="1"/>
              <a:t>Demonstration</a:t>
            </a:r>
            <a:r>
              <a:rPr lang="en"/>
              <a:t>: protest against war</a:t>
            </a:r>
            <a:endParaRPr/>
          </a:p>
        </p:txBody>
      </p:sp>
      <p:pic>
        <p:nvPicPr>
          <p:cNvPr id="97" name="Google Shape;97;p19"/>
          <p:cNvPicPr preferRelativeResize="0"/>
          <p:nvPr/>
        </p:nvPicPr>
        <p:blipFill>
          <a:blip r:embed="rId3">
            <a:alphaModFix/>
          </a:blip>
          <a:stretch>
            <a:fillRect/>
          </a:stretch>
        </p:blipFill>
        <p:spPr>
          <a:xfrm>
            <a:off x="6306635" y="1159583"/>
            <a:ext cx="5774533" cy="5309300"/>
          </a:xfrm>
          <a:prstGeom prst="rect">
            <a:avLst/>
          </a:prstGeom>
          <a:noFill/>
          <a:ln>
            <a:noFill/>
          </a:ln>
        </p:spPr>
      </p:pic>
    </p:spTree>
    <p:extLst>
      <p:ext uri="{BB962C8B-B14F-4D97-AF65-F5344CB8AC3E}">
        <p14:creationId xmlns:p14="http://schemas.microsoft.com/office/powerpoint/2010/main" val="2801774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War: </a:t>
            </a:r>
            <a:r>
              <a:rPr lang="en" b="1"/>
              <a:t>Economic Impact</a:t>
            </a:r>
            <a:endParaRPr b="1"/>
          </a:p>
        </p:txBody>
      </p:sp>
      <p:sp>
        <p:nvSpPr>
          <p:cNvPr id="103" name="Google Shape;103;p20"/>
          <p:cNvSpPr txBox="1">
            <a:spLocks noGrp="1"/>
          </p:cNvSpPr>
          <p:nvPr>
            <p:ph type="body" idx="1"/>
          </p:nvPr>
        </p:nvSpPr>
        <p:spPr>
          <a:xfrm>
            <a:off x="-187500" y="1536633"/>
            <a:ext cx="6147600" cy="5321200"/>
          </a:xfrm>
          <a:prstGeom prst="rect">
            <a:avLst/>
          </a:prstGeom>
        </p:spPr>
        <p:txBody>
          <a:bodyPr spcFirstLastPara="1" vert="horz" wrap="square" lIns="121900" tIns="121900" rIns="121900" bIns="121900" rtlCol="0" anchor="t" anchorCtr="0">
            <a:normAutofit fontScale="70000" lnSpcReduction="20000"/>
          </a:bodyPr>
          <a:lstStyle/>
          <a:p>
            <a:pPr indent="-411470">
              <a:buSzPct val="100000"/>
              <a:buChar char="-"/>
            </a:pPr>
            <a:r>
              <a:rPr lang="en" b="1"/>
              <a:t>Banking Crisis</a:t>
            </a:r>
            <a:r>
              <a:rPr lang="en"/>
              <a:t>: abrupt instability in the banking industry</a:t>
            </a:r>
            <a:endParaRPr/>
          </a:p>
          <a:p>
            <a:pPr indent="-411470">
              <a:buSzPct val="100000"/>
              <a:buChar char="-"/>
            </a:pPr>
            <a:r>
              <a:rPr lang="en" b="1"/>
              <a:t>Business Failure</a:t>
            </a:r>
            <a:r>
              <a:rPr lang="en"/>
              <a:t>: a company ceasing operations following its inability to make a profit or to bring in enough revenue to cover its expenses</a:t>
            </a:r>
            <a:endParaRPr/>
          </a:p>
          <a:p>
            <a:pPr indent="-411470">
              <a:buSzPct val="100000"/>
              <a:buChar char="-"/>
            </a:pPr>
            <a:r>
              <a:rPr lang="en" b="1"/>
              <a:t>Temporarily Closed</a:t>
            </a:r>
            <a:r>
              <a:rPr lang="en"/>
              <a:t>: state that indicates that a building, installation, park, etc. is not accessible because it is closed</a:t>
            </a:r>
            <a:endParaRPr/>
          </a:p>
          <a:p>
            <a:pPr indent="-411470">
              <a:buSzPct val="100000"/>
              <a:buChar char="-"/>
            </a:pPr>
            <a:r>
              <a:rPr lang="en" b="1"/>
              <a:t>Bankruptcy</a:t>
            </a:r>
            <a:r>
              <a:rPr lang="en"/>
              <a:t>: legal process through which people or other entities who cannot repay debts to creditors may seek relief from some or all of their debts</a:t>
            </a:r>
            <a:endParaRPr/>
          </a:p>
          <a:p>
            <a:pPr indent="-411470">
              <a:buSzPct val="100000"/>
              <a:buChar char="-"/>
            </a:pPr>
            <a:r>
              <a:rPr lang="en" b="1"/>
              <a:t>Recession</a:t>
            </a:r>
            <a:r>
              <a:rPr lang="en"/>
              <a:t>: business cycle contraction; general slowdown in economic activity</a:t>
            </a:r>
            <a:endParaRPr/>
          </a:p>
          <a:p>
            <a:pPr indent="-411470">
              <a:buSzPct val="100000"/>
              <a:buChar char="-"/>
            </a:pPr>
            <a:r>
              <a:rPr lang="en" b="1"/>
              <a:t>Scarcity</a:t>
            </a:r>
            <a:r>
              <a:rPr lang="en"/>
              <a:t>: resource scarcity</a:t>
            </a:r>
            <a:endParaRPr/>
          </a:p>
          <a:p>
            <a:pPr indent="-411470">
              <a:buSzPct val="100000"/>
              <a:buChar char="-"/>
            </a:pPr>
            <a:r>
              <a:rPr lang="en" b="1"/>
              <a:t>Stock Market Crash</a:t>
            </a:r>
            <a:r>
              <a:rPr lang="en"/>
              <a:t>: sudden dramatic decline of stock prices across a significant cross-section of a stock market</a:t>
            </a:r>
            <a:endParaRPr/>
          </a:p>
          <a:p>
            <a:pPr marL="0" indent="0">
              <a:spcBef>
                <a:spcPts val="1600"/>
              </a:spcBef>
              <a:spcAft>
                <a:spcPts val="1600"/>
              </a:spcAft>
              <a:buNone/>
            </a:pPr>
            <a:endParaRPr/>
          </a:p>
        </p:txBody>
      </p:sp>
      <p:pic>
        <p:nvPicPr>
          <p:cNvPr id="104" name="Google Shape;104;p20"/>
          <p:cNvPicPr preferRelativeResize="0"/>
          <p:nvPr/>
        </p:nvPicPr>
        <p:blipFill>
          <a:blip r:embed="rId3">
            <a:alphaModFix/>
          </a:blip>
          <a:stretch>
            <a:fillRect/>
          </a:stretch>
        </p:blipFill>
        <p:spPr>
          <a:xfrm>
            <a:off x="6260001" y="1631967"/>
            <a:ext cx="5861767" cy="4364535"/>
          </a:xfrm>
          <a:prstGeom prst="rect">
            <a:avLst/>
          </a:prstGeom>
          <a:noFill/>
          <a:ln>
            <a:noFill/>
          </a:ln>
        </p:spPr>
      </p:pic>
    </p:spTree>
    <p:extLst>
      <p:ext uri="{BB962C8B-B14F-4D97-AF65-F5344CB8AC3E}">
        <p14:creationId xmlns:p14="http://schemas.microsoft.com/office/powerpoint/2010/main" val="22193382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War: </a:t>
            </a:r>
            <a:r>
              <a:rPr lang="en" b="1"/>
              <a:t>Battle</a:t>
            </a:r>
            <a:endParaRPr b="1"/>
          </a:p>
        </p:txBody>
      </p:sp>
      <p:sp>
        <p:nvSpPr>
          <p:cNvPr id="110" name="Google Shape;110;p21"/>
          <p:cNvSpPr txBox="1">
            <a:spLocks noGrp="1"/>
          </p:cNvSpPr>
          <p:nvPr>
            <p:ph type="body" idx="1"/>
          </p:nvPr>
        </p:nvSpPr>
        <p:spPr>
          <a:xfrm>
            <a:off x="-276300" y="1356966"/>
            <a:ext cx="6526400" cy="5569127"/>
          </a:xfrm>
          <a:prstGeom prst="rect">
            <a:avLst/>
          </a:prstGeom>
        </p:spPr>
        <p:txBody>
          <a:bodyPr spcFirstLastPara="1" vert="horz" wrap="square" lIns="121900" tIns="121900" rIns="121900" bIns="121900" rtlCol="0" anchor="t" anchorCtr="0">
            <a:normAutofit fontScale="55000" lnSpcReduction="20000"/>
          </a:bodyPr>
          <a:lstStyle/>
          <a:p>
            <a:pPr indent="-411470">
              <a:buSzPct val="100000"/>
              <a:buChar char="-"/>
            </a:pPr>
            <a:r>
              <a:rPr lang="en" b="1" dirty="0"/>
              <a:t>Air-to-surface Warfare</a:t>
            </a:r>
            <a:r>
              <a:rPr lang="en" dirty="0"/>
              <a:t>: military mission utilizing aircraft to combat enemy forces on land or at sea</a:t>
            </a:r>
            <a:endParaRPr dirty="0"/>
          </a:p>
          <a:p>
            <a:pPr indent="-411470">
              <a:buSzPct val="100000"/>
              <a:buChar char="-"/>
            </a:pPr>
            <a:r>
              <a:rPr lang="en" b="1" dirty="0"/>
              <a:t>Aerial Warfare</a:t>
            </a:r>
            <a:r>
              <a:rPr lang="en" dirty="0"/>
              <a:t>: warfare and military operations conducted by, amongst, and against aircraft and other aerial systems</a:t>
            </a:r>
            <a:endParaRPr dirty="0"/>
          </a:p>
          <a:p>
            <a:pPr indent="-411470">
              <a:buSzPct val="100000"/>
              <a:buChar char="-"/>
            </a:pPr>
            <a:r>
              <a:rPr lang="en" b="1" dirty="0"/>
              <a:t>Aircraft Shootdown</a:t>
            </a:r>
            <a:r>
              <a:rPr lang="en" dirty="0"/>
              <a:t>: shooting down of a civilian or military aircraft</a:t>
            </a:r>
            <a:endParaRPr dirty="0"/>
          </a:p>
          <a:p>
            <a:pPr indent="-411470">
              <a:buSzPct val="100000"/>
              <a:buChar char="-"/>
            </a:pPr>
            <a:r>
              <a:rPr lang="en" b="1" dirty="0"/>
              <a:t>Bombardment</a:t>
            </a:r>
            <a:endParaRPr b="1" dirty="0"/>
          </a:p>
          <a:p>
            <a:pPr lvl="1" indent="-387764">
              <a:buSzPct val="100000"/>
              <a:buChar char="-"/>
            </a:pPr>
            <a:r>
              <a:rPr lang="en" b="1" dirty="0"/>
              <a:t>Drone Strike</a:t>
            </a:r>
            <a:r>
              <a:rPr lang="en" dirty="0"/>
              <a:t>: conventional combat mission on an individual or small-scale basis</a:t>
            </a:r>
            <a:endParaRPr dirty="0"/>
          </a:p>
          <a:p>
            <a:pPr lvl="1" indent="-387764">
              <a:buSzPct val="100000"/>
              <a:buChar char="-"/>
            </a:pPr>
            <a:r>
              <a:rPr lang="en" b="1" dirty="0"/>
              <a:t>Bombing</a:t>
            </a:r>
            <a:r>
              <a:rPr lang="en" dirty="0"/>
              <a:t>: attack by artillery fire or by dropping bombs from aircraft</a:t>
            </a:r>
            <a:endParaRPr dirty="0"/>
          </a:p>
          <a:p>
            <a:pPr indent="-411470">
              <a:buSzPct val="100000"/>
              <a:buChar char="-"/>
            </a:pPr>
            <a:r>
              <a:rPr lang="en" b="1" dirty="0"/>
              <a:t>Result of Attack</a:t>
            </a:r>
            <a:endParaRPr b="1" dirty="0"/>
          </a:p>
          <a:p>
            <a:pPr lvl="1" indent="-387764">
              <a:buSzPct val="100000"/>
              <a:buChar char="-"/>
            </a:pPr>
            <a:r>
              <a:rPr lang="en" b="1" dirty="0"/>
              <a:t>Conflagration</a:t>
            </a:r>
            <a:r>
              <a:rPr lang="en" dirty="0"/>
              <a:t>: large and destructive fire that threatens human life, animal life, health, and/or property</a:t>
            </a:r>
            <a:endParaRPr dirty="0"/>
          </a:p>
          <a:p>
            <a:pPr lvl="1" indent="-387764">
              <a:buSzPct val="100000"/>
              <a:buChar char="-"/>
            </a:pPr>
            <a:r>
              <a:rPr lang="en" b="1" dirty="0"/>
              <a:t>Die</a:t>
            </a:r>
            <a:r>
              <a:rPr lang="en" dirty="0"/>
              <a:t>: death</a:t>
            </a:r>
            <a:endParaRPr dirty="0"/>
          </a:p>
          <a:p>
            <a:pPr lvl="1" indent="-387764">
              <a:buSzPct val="100000"/>
              <a:buChar char="-"/>
            </a:pPr>
            <a:r>
              <a:rPr lang="en" b="1" dirty="0"/>
              <a:t>Injure</a:t>
            </a:r>
            <a:r>
              <a:rPr lang="en" dirty="0"/>
              <a:t>: injury</a:t>
            </a:r>
            <a:endParaRPr dirty="0"/>
          </a:p>
          <a:p>
            <a:pPr lvl="1" indent="-387764">
              <a:buSzPct val="100000"/>
              <a:buChar char="-"/>
            </a:pPr>
            <a:r>
              <a:rPr lang="en" b="1" dirty="0"/>
              <a:t>Destruction</a:t>
            </a:r>
            <a:r>
              <a:rPr lang="en" dirty="0"/>
              <a:t>: damage to an object, system or an idea</a:t>
            </a:r>
            <a:endParaRPr dirty="0"/>
          </a:p>
          <a:p>
            <a:pPr indent="-411470">
              <a:buSzPct val="100000"/>
              <a:buChar char="-"/>
            </a:pPr>
            <a:r>
              <a:rPr lang="en" b="1" dirty="0"/>
              <a:t>Landing Operation</a:t>
            </a:r>
            <a:r>
              <a:rPr lang="en" dirty="0"/>
              <a:t>: type of military action</a:t>
            </a:r>
            <a:endParaRPr dirty="0"/>
          </a:p>
          <a:p>
            <a:pPr indent="-411470">
              <a:buSzPct val="100000"/>
              <a:buChar char="-"/>
            </a:pPr>
            <a:r>
              <a:rPr lang="en" b="1" dirty="0"/>
              <a:t>Defense</a:t>
            </a:r>
            <a:r>
              <a:rPr lang="en" dirty="0"/>
              <a:t>: protection from attack in military operations</a:t>
            </a:r>
            <a:endParaRPr dirty="0"/>
          </a:p>
          <a:p>
            <a:pPr indent="-411470">
              <a:buSzPct val="100000"/>
              <a:buChar char="-"/>
            </a:pPr>
            <a:r>
              <a:rPr lang="en" b="1" dirty="0"/>
              <a:t>Besiege</a:t>
            </a:r>
            <a:r>
              <a:rPr lang="en" dirty="0"/>
              <a:t>: military blockade of a city or fortress</a:t>
            </a:r>
            <a:endParaRPr dirty="0"/>
          </a:p>
          <a:p>
            <a:pPr lvl="1" indent="-387764">
              <a:buSzPct val="100000"/>
              <a:buChar char="-"/>
            </a:pPr>
            <a:r>
              <a:rPr lang="en" dirty="0"/>
              <a:t>Blockage: effort to cut off supplies from a particular area by force</a:t>
            </a:r>
            <a:endParaRPr dirty="0"/>
          </a:p>
          <a:p>
            <a:pPr indent="-411470">
              <a:buSzPct val="100000"/>
              <a:buChar char="-"/>
            </a:pPr>
            <a:r>
              <a:rPr lang="en" b="1" dirty="0"/>
              <a:t>Military Occupation</a:t>
            </a:r>
            <a:r>
              <a:rPr lang="en" dirty="0"/>
              <a:t>: effective provisional control of a certain power over a territory</a:t>
            </a:r>
            <a:endParaRPr dirty="0"/>
          </a:p>
        </p:txBody>
      </p:sp>
      <p:pic>
        <p:nvPicPr>
          <p:cNvPr id="111" name="Google Shape;111;p21"/>
          <p:cNvPicPr preferRelativeResize="0"/>
          <p:nvPr/>
        </p:nvPicPr>
        <p:blipFill>
          <a:blip r:embed="rId3">
            <a:alphaModFix/>
          </a:blip>
          <a:stretch>
            <a:fillRect/>
          </a:stretch>
        </p:blipFill>
        <p:spPr>
          <a:xfrm>
            <a:off x="6250000" y="1990084"/>
            <a:ext cx="5743499" cy="3648299"/>
          </a:xfrm>
          <a:prstGeom prst="rect">
            <a:avLst/>
          </a:prstGeom>
          <a:noFill/>
          <a:ln>
            <a:noFill/>
          </a:ln>
        </p:spPr>
      </p:pic>
    </p:spTree>
    <p:extLst>
      <p:ext uri="{BB962C8B-B14F-4D97-AF65-F5344CB8AC3E}">
        <p14:creationId xmlns:p14="http://schemas.microsoft.com/office/powerpoint/2010/main" val="19164330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Episode </a:t>
            </a:r>
            <a:r>
              <a:rPr lang="en" b="1"/>
              <a:t>Negotiation</a:t>
            </a:r>
            <a:endParaRPr b="1"/>
          </a:p>
        </p:txBody>
      </p:sp>
      <p:sp>
        <p:nvSpPr>
          <p:cNvPr id="117" name="Google Shape;117;p22"/>
          <p:cNvSpPr txBox="1">
            <a:spLocks noGrp="1"/>
          </p:cNvSpPr>
          <p:nvPr>
            <p:ph type="body" idx="1"/>
          </p:nvPr>
        </p:nvSpPr>
        <p:spPr>
          <a:xfrm>
            <a:off x="-172800" y="1435033"/>
            <a:ext cx="6082000" cy="5598000"/>
          </a:xfrm>
          <a:prstGeom prst="rect">
            <a:avLst/>
          </a:prstGeom>
        </p:spPr>
        <p:txBody>
          <a:bodyPr spcFirstLastPara="1" vert="horz" wrap="square" lIns="121900" tIns="121900" rIns="121900" bIns="121900" rtlCol="0" anchor="t" anchorCtr="0">
            <a:normAutofit/>
          </a:bodyPr>
          <a:lstStyle/>
          <a:p>
            <a:pPr indent="-406390">
              <a:buSzPts val="1200"/>
              <a:buChar char="-"/>
            </a:pPr>
            <a:r>
              <a:rPr lang="en" sz="1600" b="1"/>
              <a:t>Remote Communication</a:t>
            </a:r>
            <a:r>
              <a:rPr lang="en" sz="1600"/>
              <a:t>: a third-party organization requests ceasefire </a:t>
            </a:r>
            <a:endParaRPr sz="1600"/>
          </a:p>
          <a:p>
            <a:pPr indent="-406390">
              <a:buSzPts val="1200"/>
              <a:buChar char="-"/>
            </a:pPr>
            <a:r>
              <a:rPr lang="en" sz="1600" b="1"/>
              <a:t>Negotiation</a:t>
            </a:r>
            <a:r>
              <a:rPr lang="en" sz="1600"/>
              <a:t>: battle participants negotiate a ceasefire agreement</a:t>
            </a:r>
            <a:endParaRPr sz="1600"/>
          </a:p>
          <a:p>
            <a:pPr indent="-406390">
              <a:buSzPts val="1200"/>
              <a:buChar char="-"/>
            </a:pPr>
            <a:r>
              <a:rPr lang="en" sz="1600" b="1"/>
              <a:t>Negotiation Outcome</a:t>
            </a:r>
            <a:r>
              <a:rPr lang="en" sz="1600"/>
              <a:t>: a container</a:t>
            </a:r>
            <a:endParaRPr sz="1600"/>
          </a:p>
          <a:p>
            <a:pPr lvl="1" indent="-406390">
              <a:buSzPts val="1200"/>
              <a:buChar char="-"/>
            </a:pPr>
            <a:r>
              <a:rPr lang="en" sz="1600" b="1"/>
              <a:t>Rejection</a:t>
            </a:r>
            <a:r>
              <a:rPr lang="en" sz="1600"/>
              <a:t>: battle participants do not reach an agreement on ceasefire</a:t>
            </a:r>
            <a:endParaRPr sz="1600"/>
          </a:p>
          <a:p>
            <a:pPr lvl="1" indent="-406390">
              <a:buSzPts val="1200"/>
              <a:buChar char="-"/>
            </a:pPr>
            <a:r>
              <a:rPr lang="en" sz="1600" b="1"/>
              <a:t>Agreement</a:t>
            </a:r>
            <a:r>
              <a:rPr lang="en" sz="1600"/>
              <a:t>:  battle participants reach an agreement</a:t>
            </a:r>
            <a:endParaRPr sz="1600"/>
          </a:p>
          <a:p>
            <a:pPr lvl="2" indent="-406390">
              <a:buSzPts val="1200"/>
              <a:buChar char="-"/>
            </a:pPr>
            <a:r>
              <a:rPr lang="en" sz="1600" b="1"/>
              <a:t>Announcement</a:t>
            </a:r>
            <a:r>
              <a:rPr lang="en" sz="1600"/>
              <a:t>: announcing the ceasefire agreement</a:t>
            </a:r>
            <a:endParaRPr sz="1600"/>
          </a:p>
          <a:p>
            <a:pPr lvl="2" indent="-406390">
              <a:buSzPts val="1200"/>
              <a:buChar char="-"/>
            </a:pPr>
            <a:r>
              <a:rPr lang="en" sz="1600" b="1"/>
              <a:t>Withdrawal</a:t>
            </a:r>
            <a:r>
              <a:rPr lang="en" sz="1600"/>
              <a:t>: withdrawing the attacking army</a:t>
            </a:r>
            <a:endParaRPr sz="1600"/>
          </a:p>
          <a:p>
            <a:pPr lvl="2" indent="-406390">
              <a:buSzPts val="1200"/>
              <a:buChar char="-"/>
            </a:pPr>
            <a:r>
              <a:rPr lang="en" sz="1600" b="1"/>
              <a:t>Ceasefire</a:t>
            </a:r>
            <a:r>
              <a:rPr lang="en" sz="1600"/>
              <a:t>: temporary stoppage of war</a:t>
            </a:r>
            <a:endParaRPr sz="1600"/>
          </a:p>
          <a:p>
            <a:pPr lvl="2" indent="-406390">
              <a:buSzPts val="1200"/>
              <a:buChar char="-"/>
            </a:pPr>
            <a:r>
              <a:rPr lang="en" sz="1600" b="1"/>
              <a:t>Signature</a:t>
            </a:r>
            <a:r>
              <a:rPr lang="en" sz="1600"/>
              <a:t>: signing of the ceasefire agreement</a:t>
            </a:r>
            <a:endParaRPr sz="1600"/>
          </a:p>
          <a:p>
            <a:pPr lvl="1" indent="-406390">
              <a:buSzPts val="1200"/>
              <a:buChar char="-"/>
            </a:pPr>
            <a:r>
              <a:rPr lang="en" sz="1600" b="1"/>
              <a:t>Dissolution</a:t>
            </a:r>
            <a:r>
              <a:rPr lang="en" sz="1600"/>
              <a:t>: organization or country dissolves after negotiation</a:t>
            </a:r>
            <a:endParaRPr sz="1600"/>
          </a:p>
          <a:p>
            <a:pPr lvl="1" indent="-406390">
              <a:buSzPts val="1200"/>
              <a:buChar char="-"/>
            </a:pPr>
            <a:r>
              <a:rPr lang="en" sz="1600" b="1"/>
              <a:t>Dismissal</a:t>
            </a:r>
            <a:r>
              <a:rPr lang="en" sz="1600"/>
              <a:t>: personnel change after negotiation</a:t>
            </a:r>
            <a:endParaRPr sz="1600"/>
          </a:p>
        </p:txBody>
      </p:sp>
      <p:pic>
        <p:nvPicPr>
          <p:cNvPr id="118" name="Google Shape;118;p22"/>
          <p:cNvPicPr preferRelativeResize="0"/>
          <p:nvPr/>
        </p:nvPicPr>
        <p:blipFill>
          <a:blip r:embed="rId3">
            <a:alphaModFix/>
          </a:blip>
          <a:stretch>
            <a:fillRect/>
          </a:stretch>
        </p:blipFill>
        <p:spPr>
          <a:xfrm>
            <a:off x="5909134" y="1301465"/>
            <a:ext cx="6282868" cy="4255067"/>
          </a:xfrm>
          <a:prstGeom prst="rect">
            <a:avLst/>
          </a:prstGeom>
          <a:noFill/>
          <a:ln>
            <a:noFill/>
          </a:ln>
        </p:spPr>
      </p:pic>
    </p:spTree>
    <p:extLst>
      <p:ext uri="{BB962C8B-B14F-4D97-AF65-F5344CB8AC3E}">
        <p14:creationId xmlns:p14="http://schemas.microsoft.com/office/powerpoint/2010/main" val="15864868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415611" y="992767"/>
            <a:ext cx="11360800" cy="2736800"/>
          </a:xfrm>
          <a:prstGeom prst="rect">
            <a:avLst/>
          </a:prstGeom>
          <a:noFill/>
          <a:ln>
            <a:noFill/>
          </a:ln>
        </p:spPr>
        <p:txBody>
          <a:bodyPr spcFirstLastPara="1" vert="horz" wrap="square" lIns="121900" tIns="121900" rIns="121900" bIns="121900" rtlCol="0" anchor="b" anchorCtr="0">
            <a:normAutofit/>
          </a:bodyPr>
          <a:lstStyle/>
          <a:p>
            <a:pPr>
              <a:lnSpc>
                <a:spcPct val="100000"/>
              </a:lnSpc>
              <a:spcBef>
                <a:spcPts val="0"/>
              </a:spcBef>
              <a:buSzPts val="5200"/>
            </a:pPr>
            <a:r>
              <a:rPr lang="zh-CN" dirty="0"/>
              <a:t>RESIN Disaster and Rescue Schema</a:t>
            </a:r>
            <a:br>
              <a:rPr lang="zh-CN" dirty="0"/>
            </a:br>
            <a:r>
              <a:rPr lang="en-US" altLang="zh-CN" sz="2133" dirty="0"/>
              <a:t>Updated March 22, 2022</a:t>
            </a:r>
            <a:endParaRPr dirty="0"/>
          </a:p>
        </p:txBody>
      </p:sp>
      <p:sp>
        <p:nvSpPr>
          <p:cNvPr id="100" name="Google Shape;100;p25"/>
          <p:cNvSpPr txBox="1">
            <a:spLocks noGrp="1"/>
          </p:cNvSpPr>
          <p:nvPr>
            <p:ph type="subTitle" idx="1"/>
          </p:nvPr>
        </p:nvSpPr>
        <p:spPr>
          <a:xfrm>
            <a:off x="415600" y="3778833"/>
            <a:ext cx="11360800" cy="1056800"/>
          </a:xfrm>
          <a:prstGeom prst="rect">
            <a:avLst/>
          </a:prstGeom>
          <a:noFill/>
          <a:ln>
            <a:noFill/>
          </a:ln>
        </p:spPr>
        <p:txBody>
          <a:bodyPr spcFirstLastPara="1" vert="horz" wrap="square" lIns="121900" tIns="121900" rIns="121900" bIns="121900" rtlCol="0" anchor="t" anchorCtr="0">
            <a:normAutofit/>
          </a:bodyPr>
          <a:lstStyle/>
          <a:p>
            <a:pPr>
              <a:lnSpc>
                <a:spcPct val="100000"/>
              </a:lnSpc>
              <a:spcBef>
                <a:spcPts val="0"/>
              </a:spcBef>
              <a:buSzPts val="5091"/>
            </a:pPr>
            <a:r>
              <a:rPr lang="zh-CN"/>
              <a:t>Veronica Qing Lyu</a:t>
            </a:r>
            <a:endParaRPr/>
          </a:p>
        </p:txBody>
      </p:sp>
    </p:spTree>
    <p:extLst>
      <p:ext uri="{BB962C8B-B14F-4D97-AF65-F5344CB8AC3E}">
        <p14:creationId xmlns:p14="http://schemas.microsoft.com/office/powerpoint/2010/main" val="3915898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3" name="Picture 2">
            <a:extLst>
              <a:ext uri="{FF2B5EF4-FFF2-40B4-BE49-F238E27FC236}">
                <a16:creationId xmlns:a16="http://schemas.microsoft.com/office/drawing/2014/main" id="{DC14A976-3EA1-ACB4-AF03-82A9A1F5770E}"/>
              </a:ext>
            </a:extLst>
          </p:cNvPr>
          <p:cNvPicPr>
            <a:picLocks noChangeAspect="1"/>
          </p:cNvPicPr>
          <p:nvPr/>
        </p:nvPicPr>
        <p:blipFill>
          <a:blip r:embed="rId3"/>
          <a:stretch>
            <a:fillRect/>
          </a:stretch>
        </p:blipFill>
        <p:spPr>
          <a:xfrm>
            <a:off x="925820" y="3119027"/>
            <a:ext cx="10340360" cy="3651203"/>
          </a:xfrm>
          <a:prstGeom prst="rect">
            <a:avLst/>
          </a:prstGeom>
        </p:spPr>
      </p:pic>
      <p:sp>
        <p:nvSpPr>
          <p:cNvPr id="102" name="Google Shape;102;p8"/>
          <p:cNvSpPr txBox="1">
            <a:spLocks noGrp="1"/>
          </p:cNvSpPr>
          <p:nvPr>
            <p:ph type="title"/>
          </p:nvPr>
        </p:nvSpPr>
        <p:spPr>
          <a:xfrm>
            <a:off x="185767" y="0"/>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dirty="0"/>
              <a:t>Authority Response</a:t>
            </a:r>
            <a:endParaRPr dirty="0"/>
          </a:p>
        </p:txBody>
      </p:sp>
      <p:sp>
        <p:nvSpPr>
          <p:cNvPr id="104" name="Google Shape;104;p8"/>
          <p:cNvSpPr txBox="1"/>
          <p:nvPr/>
        </p:nvSpPr>
        <p:spPr>
          <a:xfrm>
            <a:off x="185768" y="620847"/>
            <a:ext cx="11698913" cy="2616060"/>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n" sz="1400" b="1" dirty="0">
                <a:solidFill>
                  <a:schemeClr val="dk1"/>
                </a:solidFill>
              </a:rPr>
              <a:t>Assignment</a:t>
            </a:r>
            <a:r>
              <a:rPr lang="en" sz="1400" dirty="0">
                <a:solidFill>
                  <a:schemeClr val="dk1"/>
                </a:solidFill>
              </a:rPr>
              <a:t>: Officials are assigned to monitor, prevent, contain, and mitigate the disease outbreak</a:t>
            </a:r>
          </a:p>
          <a:p>
            <a:pPr>
              <a:buClr>
                <a:schemeClr val="dk1"/>
              </a:buClr>
              <a:buSzPts val="1100"/>
            </a:pPr>
            <a:r>
              <a:rPr lang="en" sz="1400" b="1" dirty="0">
                <a:solidFill>
                  <a:schemeClr val="dk1"/>
                </a:solidFill>
              </a:rPr>
              <a:t>Inspection: </a:t>
            </a:r>
            <a:r>
              <a:rPr lang="en" sz="1400" dirty="0">
                <a:solidFill>
                  <a:schemeClr val="dk1"/>
                </a:solidFill>
              </a:rPr>
              <a:t>Officials inspect the source of the disease to devise countermeasures</a:t>
            </a:r>
          </a:p>
          <a:p>
            <a:pPr>
              <a:buClr>
                <a:schemeClr val="dk1"/>
              </a:buClr>
              <a:buSzPts val="1100"/>
            </a:pPr>
            <a:r>
              <a:rPr lang="en" sz="1400" b="1" dirty="0">
                <a:solidFill>
                  <a:schemeClr val="dk1"/>
                </a:solidFill>
              </a:rPr>
              <a:t>Destruction</a:t>
            </a:r>
            <a:r>
              <a:rPr lang="en" sz="1400" dirty="0">
                <a:solidFill>
                  <a:schemeClr val="dk1"/>
                </a:solidFill>
              </a:rPr>
              <a:t>: </a:t>
            </a:r>
            <a:r>
              <a:rPr lang="en-US" sz="1400" dirty="0">
                <a:solidFill>
                  <a:schemeClr val="dk1"/>
                </a:solidFill>
              </a:rPr>
              <a:t>Government destroys the source of the disease, for example, Haiti demolished the fishing nuts where the Cholera epidemic started.</a:t>
            </a:r>
          </a:p>
          <a:p>
            <a:pPr>
              <a:buClr>
                <a:schemeClr val="dk1"/>
              </a:buClr>
              <a:buSzPts val="1100"/>
            </a:pPr>
            <a:r>
              <a:rPr lang="en" sz="1400" b="1" dirty="0">
                <a:solidFill>
                  <a:schemeClr val="dk1"/>
                </a:solidFill>
              </a:rPr>
              <a:t>Gov Health Decree</a:t>
            </a:r>
            <a:r>
              <a:rPr lang="en" sz="1400" dirty="0">
                <a:solidFill>
                  <a:schemeClr val="dk1"/>
                </a:solidFill>
              </a:rPr>
              <a:t>: Legislations were issued fighting the disease outbreak by government</a:t>
            </a:r>
          </a:p>
          <a:p>
            <a:pPr>
              <a:buClr>
                <a:schemeClr val="dk1"/>
              </a:buClr>
              <a:buSzPts val="1100"/>
            </a:pPr>
            <a:r>
              <a:rPr lang="en" sz="1400" b="1" dirty="0">
                <a:solidFill>
                  <a:schemeClr val="dk1"/>
                </a:solidFill>
              </a:rPr>
              <a:t>Information Campaign</a:t>
            </a:r>
            <a:r>
              <a:rPr lang="en" sz="1400" dirty="0">
                <a:solidFill>
                  <a:schemeClr val="dk1"/>
                </a:solidFill>
              </a:rPr>
              <a:t>: Use of media to inform public about the disease</a:t>
            </a:r>
          </a:p>
          <a:p>
            <a:pPr>
              <a:buClr>
                <a:schemeClr val="dk1"/>
              </a:buClr>
              <a:buSzPts val="1100"/>
            </a:pPr>
            <a:r>
              <a:rPr lang="en" sz="1400" b="1" dirty="0">
                <a:solidFill>
                  <a:schemeClr val="dk1"/>
                </a:solidFill>
              </a:rPr>
              <a:t>Debunk Misinformation</a:t>
            </a:r>
            <a:r>
              <a:rPr lang="en" sz="1400" dirty="0">
                <a:solidFill>
                  <a:schemeClr val="dk1"/>
                </a:solidFill>
              </a:rPr>
              <a:t>: Debunking misinformation of related to the disease outbreak</a:t>
            </a:r>
          </a:p>
          <a:p>
            <a:pPr>
              <a:buClr>
                <a:schemeClr val="dk1"/>
              </a:buClr>
              <a:buSzPts val="1100"/>
            </a:pPr>
            <a:r>
              <a:rPr lang="en" sz="1400" b="1" dirty="0">
                <a:solidFill>
                  <a:schemeClr val="dk1"/>
                </a:solidFill>
              </a:rPr>
              <a:t>Close Border</a:t>
            </a:r>
            <a:r>
              <a:rPr lang="en" sz="1400" dirty="0">
                <a:solidFill>
                  <a:schemeClr val="dk1"/>
                </a:solidFill>
              </a:rPr>
              <a:t>: Border were closed to slow the spread of the virus</a:t>
            </a:r>
          </a:p>
          <a:p>
            <a:pPr>
              <a:buClr>
                <a:schemeClr val="dk1"/>
              </a:buClr>
              <a:buSzPts val="1100"/>
            </a:pPr>
            <a:r>
              <a:rPr lang="en" sz="1400" b="1" dirty="0">
                <a:solidFill>
                  <a:schemeClr val="dk1"/>
                </a:solidFill>
              </a:rPr>
              <a:t>Distribute</a:t>
            </a:r>
            <a:r>
              <a:rPr lang="en" sz="1400" dirty="0">
                <a:solidFill>
                  <a:schemeClr val="dk1"/>
                </a:solidFill>
              </a:rPr>
              <a:t>: Distributing the vaccines of the virus</a:t>
            </a:r>
          </a:p>
          <a:p>
            <a:pPr>
              <a:buClr>
                <a:schemeClr val="dk1"/>
              </a:buClr>
              <a:buSzPts val="1100"/>
            </a:pPr>
            <a:r>
              <a:rPr lang="en" sz="1400" b="1" dirty="0">
                <a:solidFill>
                  <a:schemeClr val="dk1"/>
                </a:solidFill>
              </a:rPr>
              <a:t>Financial Aid</a:t>
            </a:r>
            <a:r>
              <a:rPr lang="en" sz="1400" dirty="0">
                <a:solidFill>
                  <a:schemeClr val="dk1"/>
                </a:solidFill>
              </a:rPr>
              <a:t>: Financial assistance with food, housing and bills</a:t>
            </a:r>
          </a:p>
          <a:p>
            <a:pPr>
              <a:buClr>
                <a:schemeClr val="dk1"/>
              </a:buClr>
              <a:buSzPts val="1100"/>
            </a:pPr>
            <a:r>
              <a:rPr lang="en" sz="1400" b="1" dirty="0" err="1">
                <a:solidFill>
                  <a:schemeClr val="dk1"/>
                </a:solidFill>
              </a:rPr>
              <a:t>ExchangeBuySell</a:t>
            </a:r>
            <a:r>
              <a:rPr lang="en" sz="1400" dirty="0">
                <a:solidFill>
                  <a:schemeClr val="dk1"/>
                </a:solidFill>
              </a:rPr>
              <a:t>: Buying, selling or exchanging goods related to the disease outbreak</a:t>
            </a:r>
          </a:p>
          <a:p>
            <a:pPr>
              <a:buClr>
                <a:schemeClr val="dk1"/>
              </a:buClr>
              <a:buSzPts val="1100"/>
            </a:pPr>
            <a:r>
              <a:rPr lang="en" sz="1400" b="1" dirty="0">
                <a:solidFill>
                  <a:schemeClr val="dk1"/>
                </a:solidFill>
              </a:rPr>
              <a:t>Donate</a:t>
            </a:r>
            <a:r>
              <a:rPr lang="en" sz="1400" dirty="0">
                <a:solidFill>
                  <a:schemeClr val="dk1"/>
                </a:solidFill>
              </a:rPr>
              <a:t>: Charitable activities related to the disease outbreak</a:t>
            </a:r>
            <a:endParaRPr sz="2400" dirty="0"/>
          </a:p>
        </p:txBody>
      </p:sp>
    </p:spTree>
    <p:extLst>
      <p:ext uri="{BB962C8B-B14F-4D97-AF65-F5344CB8AC3E}">
        <p14:creationId xmlns:p14="http://schemas.microsoft.com/office/powerpoint/2010/main" val="13199348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ctrTitle"/>
          </p:nvPr>
        </p:nvSpPr>
        <p:spPr>
          <a:xfrm>
            <a:off x="415611" y="992767"/>
            <a:ext cx="11360800" cy="2736800"/>
          </a:xfrm>
          <a:prstGeom prst="rect">
            <a:avLst/>
          </a:prstGeom>
          <a:noFill/>
          <a:ln>
            <a:noFill/>
          </a:ln>
        </p:spPr>
        <p:txBody>
          <a:bodyPr spcFirstLastPara="1" vert="horz" wrap="square" lIns="121900" tIns="121900" rIns="121900" bIns="121900" rtlCol="0" anchor="b" anchorCtr="0">
            <a:normAutofit/>
          </a:bodyPr>
          <a:lstStyle/>
          <a:p>
            <a:pPr>
              <a:lnSpc>
                <a:spcPct val="100000"/>
              </a:lnSpc>
              <a:spcBef>
                <a:spcPts val="0"/>
              </a:spcBef>
              <a:buSzPts val="5200"/>
            </a:pPr>
            <a:r>
              <a:rPr lang="en-US" altLang="zh-CN" sz="5867"/>
              <a:t>Manmade Disaster and Rescue</a:t>
            </a:r>
            <a:endParaRPr sz="5867"/>
          </a:p>
        </p:txBody>
      </p:sp>
    </p:spTree>
    <p:extLst>
      <p:ext uri="{BB962C8B-B14F-4D97-AF65-F5344CB8AC3E}">
        <p14:creationId xmlns:p14="http://schemas.microsoft.com/office/powerpoint/2010/main" val="7558943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Overview</a:t>
            </a:r>
            <a:endParaRPr/>
          </a:p>
        </p:txBody>
      </p:sp>
      <p:pic>
        <p:nvPicPr>
          <p:cNvPr id="111" name="Google Shape;111;p27"/>
          <p:cNvPicPr preferRelativeResize="0"/>
          <p:nvPr/>
        </p:nvPicPr>
        <p:blipFill rotWithShape="1">
          <a:blip r:embed="rId3">
            <a:alphaModFix/>
          </a:blip>
          <a:srcRect t="74033" r="70490"/>
          <a:stretch/>
        </p:blipFill>
        <p:spPr>
          <a:xfrm>
            <a:off x="642900" y="5128701"/>
            <a:ext cx="3218432" cy="1322900"/>
          </a:xfrm>
          <a:prstGeom prst="rect">
            <a:avLst/>
          </a:prstGeom>
          <a:noFill/>
          <a:ln>
            <a:noFill/>
          </a:ln>
        </p:spPr>
      </p:pic>
      <p:pic>
        <p:nvPicPr>
          <p:cNvPr id="112" name="Google Shape;112;p27"/>
          <p:cNvPicPr preferRelativeResize="0"/>
          <p:nvPr/>
        </p:nvPicPr>
        <p:blipFill>
          <a:blip r:embed="rId4">
            <a:alphaModFix/>
          </a:blip>
          <a:stretch>
            <a:fillRect/>
          </a:stretch>
        </p:blipFill>
        <p:spPr>
          <a:xfrm>
            <a:off x="2763866" y="1309667"/>
            <a:ext cx="7924265" cy="3878157"/>
          </a:xfrm>
          <a:prstGeom prst="rect">
            <a:avLst/>
          </a:prstGeom>
          <a:noFill/>
          <a:ln>
            <a:noFill/>
          </a:ln>
        </p:spPr>
      </p:pic>
    </p:spTree>
    <p:extLst>
      <p:ext uri="{BB962C8B-B14F-4D97-AF65-F5344CB8AC3E}">
        <p14:creationId xmlns:p14="http://schemas.microsoft.com/office/powerpoint/2010/main" val="18879570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8"/>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Manmade disaster</a:t>
            </a:r>
            <a:endParaRPr/>
          </a:p>
        </p:txBody>
      </p:sp>
      <p:sp>
        <p:nvSpPr>
          <p:cNvPr id="118" name="Google Shape;118;p28"/>
          <p:cNvSpPr txBox="1"/>
          <p:nvPr/>
        </p:nvSpPr>
        <p:spPr>
          <a:xfrm>
            <a:off x="415600" y="1356967"/>
            <a:ext cx="8986400" cy="2698647"/>
          </a:xfrm>
          <a:prstGeom prst="rect">
            <a:avLst/>
          </a:prstGeom>
          <a:noFill/>
          <a:ln>
            <a:noFill/>
          </a:ln>
        </p:spPr>
        <p:txBody>
          <a:bodyPr spcFirstLastPara="1" wrap="square" lIns="121900" tIns="121900" rIns="121900" bIns="121900" anchor="t" anchorCtr="0">
            <a:spAutoFit/>
          </a:bodyPr>
          <a:lstStyle/>
          <a:p>
            <a:pPr>
              <a:lnSpc>
                <a:spcPct val="115000"/>
              </a:lnSpc>
              <a:spcBef>
                <a:spcPts val="800"/>
              </a:spcBef>
              <a:buClr>
                <a:schemeClr val="dk1"/>
              </a:buClr>
              <a:buSzPts val="1100"/>
            </a:pPr>
            <a:r>
              <a:rPr lang="en-US" altLang="zh-CN" sz="1400" b="1">
                <a:solidFill>
                  <a:schemeClr val="dk1"/>
                </a:solidFill>
              </a:rPr>
              <a:t>Collapse</a:t>
            </a:r>
            <a:r>
              <a:rPr lang="en-US" altLang="zh-CN" sz="1400">
                <a:solidFill>
                  <a:schemeClr val="dk1"/>
                </a:solidFill>
              </a:rPr>
              <a:t>: Collapse of a building etc., in a disaster</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Conflagration</a:t>
            </a:r>
            <a:r>
              <a:rPr lang="en-US" altLang="zh-CN" sz="1400">
                <a:solidFill>
                  <a:schemeClr val="dk1"/>
                </a:solidFill>
              </a:rPr>
              <a:t>: An area or building is set on fire.</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Trap</a:t>
            </a:r>
            <a:r>
              <a:rPr lang="en-US" altLang="zh-CN" sz="1400">
                <a:solidFill>
                  <a:schemeClr val="dk1"/>
                </a:solidFill>
              </a:rPr>
              <a:t>: victims are trapped in the disaster site</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Damage</a:t>
            </a:r>
            <a:r>
              <a:rPr lang="en-US" altLang="zh-CN" sz="1400">
                <a:solidFill>
                  <a:schemeClr val="dk1"/>
                </a:solidFill>
              </a:rPr>
              <a:t>: Damage caused to buildings at the disaster site.</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Injury</a:t>
            </a:r>
            <a:r>
              <a:rPr lang="en-US" altLang="zh-CN" sz="1400">
                <a:solidFill>
                  <a:schemeClr val="dk1"/>
                </a:solidFill>
              </a:rPr>
              <a:t>: Victims are injured by the disaster.</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Death</a:t>
            </a:r>
            <a:r>
              <a:rPr lang="en-US" altLang="zh-CN" sz="1400">
                <a:solidFill>
                  <a:schemeClr val="dk1"/>
                </a:solidFill>
              </a:rPr>
              <a:t>: Victims die from the disaster.</a:t>
            </a:r>
            <a:endParaRPr sz="1400">
              <a:solidFill>
                <a:schemeClr val="dk1"/>
              </a:solidFill>
            </a:endParaRPr>
          </a:p>
          <a:p>
            <a:pPr>
              <a:lnSpc>
                <a:spcPct val="115000"/>
              </a:lnSpc>
              <a:spcBef>
                <a:spcPts val="800"/>
              </a:spcBef>
              <a:buClr>
                <a:schemeClr val="dk1"/>
              </a:buClr>
              <a:buSzPts val="1100"/>
            </a:pPr>
            <a:endParaRPr sz="1400">
              <a:solidFill>
                <a:schemeClr val="dk1"/>
              </a:solidFill>
            </a:endParaRPr>
          </a:p>
        </p:txBody>
      </p:sp>
      <p:pic>
        <p:nvPicPr>
          <p:cNvPr id="119" name="Google Shape;119;p28"/>
          <p:cNvPicPr preferRelativeResize="0"/>
          <p:nvPr/>
        </p:nvPicPr>
        <p:blipFill>
          <a:blip r:embed="rId3">
            <a:alphaModFix/>
          </a:blip>
          <a:stretch>
            <a:fillRect/>
          </a:stretch>
        </p:blipFill>
        <p:spPr>
          <a:xfrm>
            <a:off x="5319701" y="3640768"/>
            <a:ext cx="6345575" cy="2880633"/>
          </a:xfrm>
          <a:prstGeom prst="rect">
            <a:avLst/>
          </a:prstGeom>
          <a:noFill/>
          <a:ln>
            <a:noFill/>
          </a:ln>
        </p:spPr>
      </p:pic>
    </p:spTree>
    <p:extLst>
      <p:ext uri="{BB962C8B-B14F-4D97-AF65-F5344CB8AC3E}">
        <p14:creationId xmlns:p14="http://schemas.microsoft.com/office/powerpoint/2010/main" val="33435322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481800" y="253100"/>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Rescue</a:t>
            </a:r>
            <a:endParaRPr/>
          </a:p>
        </p:txBody>
      </p:sp>
      <p:sp>
        <p:nvSpPr>
          <p:cNvPr id="125" name="Google Shape;125;p29"/>
          <p:cNvSpPr txBox="1"/>
          <p:nvPr/>
        </p:nvSpPr>
        <p:spPr>
          <a:xfrm>
            <a:off x="481800" y="935634"/>
            <a:ext cx="10602800" cy="3399352"/>
          </a:xfrm>
          <a:prstGeom prst="rect">
            <a:avLst/>
          </a:prstGeom>
          <a:noFill/>
          <a:ln>
            <a:noFill/>
          </a:ln>
        </p:spPr>
        <p:txBody>
          <a:bodyPr spcFirstLastPara="1" wrap="square" lIns="121900" tIns="121900" rIns="121900" bIns="121900" anchor="t" anchorCtr="0">
            <a:spAutoFit/>
          </a:bodyPr>
          <a:lstStyle/>
          <a:p>
            <a:pPr>
              <a:lnSpc>
                <a:spcPct val="115000"/>
              </a:lnSpc>
              <a:spcBef>
                <a:spcPts val="800"/>
              </a:spcBef>
              <a:buClr>
                <a:schemeClr val="dk1"/>
              </a:buClr>
              <a:buSzPts val="1100"/>
            </a:pPr>
            <a:r>
              <a:rPr lang="en-US" altLang="zh-CN" sz="1400" b="1">
                <a:solidFill>
                  <a:schemeClr val="dk1"/>
                </a:solidFill>
              </a:rPr>
              <a:t>Announcement</a:t>
            </a:r>
            <a:r>
              <a:rPr lang="en-US" altLang="zh-CN" sz="1400">
                <a:solidFill>
                  <a:schemeClr val="dk1"/>
                </a:solidFill>
              </a:rPr>
              <a:t>: government announces the disaster to public</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Command</a:t>
            </a:r>
            <a:r>
              <a:rPr lang="en-US" altLang="zh-CN" sz="1400">
                <a:solidFill>
                  <a:schemeClr val="dk1"/>
                </a:solidFill>
              </a:rPr>
              <a:t>: government commands rescuers to carry out rescue</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Communication</a:t>
            </a:r>
            <a:r>
              <a:rPr lang="en-US" altLang="zh-CN" sz="1400">
                <a:solidFill>
                  <a:schemeClr val="dk1"/>
                </a:solidFill>
              </a:rPr>
              <a:t>: rescuers communicate with trapped victims</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Emergency evacuation</a:t>
            </a:r>
            <a:r>
              <a:rPr lang="en-US" altLang="zh-CN" sz="1400">
                <a:solidFill>
                  <a:schemeClr val="dk1"/>
                </a:solidFill>
              </a:rPr>
              <a:t>: rescuers evacuate trapped victims</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Collaboration</a:t>
            </a:r>
            <a:r>
              <a:rPr lang="en-US" altLang="zh-CN" sz="1400">
                <a:solidFill>
                  <a:schemeClr val="dk1"/>
                </a:solidFill>
              </a:rPr>
              <a:t>: different parties of rescuers collaborate</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Transport</a:t>
            </a:r>
            <a:r>
              <a:rPr lang="en-US" altLang="zh-CN" sz="1400">
                <a:solidFill>
                  <a:schemeClr val="dk1"/>
                </a:solidFill>
              </a:rPr>
              <a:t>: rescuers transport victims to medical sites</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Treatment</a:t>
            </a:r>
            <a:r>
              <a:rPr lang="en-US" altLang="zh-CN" sz="1400">
                <a:solidFill>
                  <a:schemeClr val="dk1"/>
                </a:solidFill>
              </a:rPr>
              <a:t>: medical treatment of the victims</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Recover</a:t>
            </a:r>
            <a:r>
              <a:rPr lang="en-US" altLang="zh-CN" sz="1400">
                <a:solidFill>
                  <a:schemeClr val="dk1"/>
                </a:solidFill>
              </a:rPr>
              <a:t>: victims recover from injuries</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Death</a:t>
            </a:r>
            <a:r>
              <a:rPr lang="en-US" altLang="zh-CN" sz="1400">
                <a:solidFill>
                  <a:schemeClr val="dk1"/>
                </a:solidFill>
              </a:rPr>
              <a:t>: Patients die post treatment.</a:t>
            </a:r>
            <a:endParaRPr sz="1867">
              <a:solidFill>
                <a:srgbClr val="000000"/>
              </a:solidFill>
              <a:latin typeface="Arial"/>
              <a:ea typeface="Arial"/>
              <a:cs typeface="Arial"/>
              <a:sym typeface="Arial"/>
            </a:endParaRPr>
          </a:p>
        </p:txBody>
      </p:sp>
      <p:pic>
        <p:nvPicPr>
          <p:cNvPr id="126" name="Google Shape;126;p29"/>
          <p:cNvPicPr preferRelativeResize="0"/>
          <p:nvPr/>
        </p:nvPicPr>
        <p:blipFill rotWithShape="1">
          <a:blip r:embed="rId3">
            <a:alphaModFix/>
          </a:blip>
          <a:srcRect b="15540"/>
          <a:stretch/>
        </p:blipFill>
        <p:spPr>
          <a:xfrm>
            <a:off x="915767" y="4551233"/>
            <a:ext cx="10926832" cy="2144667"/>
          </a:xfrm>
          <a:prstGeom prst="rect">
            <a:avLst/>
          </a:prstGeom>
          <a:noFill/>
          <a:ln>
            <a:noFill/>
          </a:ln>
        </p:spPr>
      </p:pic>
    </p:spTree>
    <p:extLst>
      <p:ext uri="{BB962C8B-B14F-4D97-AF65-F5344CB8AC3E}">
        <p14:creationId xmlns:p14="http://schemas.microsoft.com/office/powerpoint/2010/main" val="37871679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30"/>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Investigation</a:t>
            </a:r>
            <a:endParaRPr/>
          </a:p>
        </p:txBody>
      </p:sp>
      <p:sp>
        <p:nvSpPr>
          <p:cNvPr id="132" name="Google Shape;132;p30"/>
          <p:cNvSpPr txBox="1"/>
          <p:nvPr/>
        </p:nvSpPr>
        <p:spPr>
          <a:xfrm>
            <a:off x="329933" y="1628333"/>
            <a:ext cx="4381600" cy="4638152"/>
          </a:xfrm>
          <a:prstGeom prst="rect">
            <a:avLst/>
          </a:prstGeom>
          <a:noFill/>
          <a:ln>
            <a:noFill/>
          </a:ln>
        </p:spPr>
        <p:txBody>
          <a:bodyPr spcFirstLastPara="1" wrap="square" lIns="121900" tIns="121900" rIns="121900" bIns="121900" anchor="t" anchorCtr="0">
            <a:spAutoFit/>
          </a:bodyPr>
          <a:lstStyle/>
          <a:p>
            <a:pPr>
              <a:lnSpc>
                <a:spcPct val="115000"/>
              </a:lnSpc>
              <a:spcBef>
                <a:spcPts val="800"/>
              </a:spcBef>
              <a:buClr>
                <a:srgbClr val="000000"/>
              </a:buClr>
              <a:buSzPts val="1050"/>
            </a:pPr>
            <a:r>
              <a:rPr lang="en-US" altLang="zh-CN" sz="1400" b="1">
                <a:solidFill>
                  <a:schemeClr val="dk1"/>
                </a:solidFill>
              </a:rPr>
              <a:t>Identifycategorize</a:t>
            </a:r>
            <a:r>
              <a:rPr lang="en-US" altLang="zh-CN" sz="1400">
                <a:solidFill>
                  <a:schemeClr val="dk1"/>
                </a:solidFill>
                <a:latin typeface="Arial"/>
                <a:ea typeface="Arial"/>
                <a:cs typeface="Arial"/>
                <a:sym typeface="Arial"/>
              </a:rPr>
              <a:t>: Investigation of a manmade disaster includes identifying its initiators.</a:t>
            </a:r>
            <a:endParaRPr sz="1400">
              <a:solidFill>
                <a:schemeClr val="dk1"/>
              </a:solidFill>
              <a:latin typeface="Arial"/>
              <a:ea typeface="Arial"/>
              <a:cs typeface="Arial"/>
              <a:sym typeface="Arial"/>
            </a:endParaRPr>
          </a:p>
          <a:p>
            <a:pPr>
              <a:lnSpc>
                <a:spcPct val="115000"/>
              </a:lnSpc>
              <a:spcBef>
                <a:spcPts val="800"/>
              </a:spcBef>
              <a:buClr>
                <a:schemeClr val="dk1"/>
              </a:buClr>
              <a:buSzPts val="1100"/>
            </a:pPr>
            <a:r>
              <a:rPr lang="en-US" altLang="zh-CN" sz="1400" b="1">
                <a:solidFill>
                  <a:schemeClr val="dk1"/>
                </a:solidFill>
              </a:rPr>
              <a:t>Contact</a:t>
            </a:r>
            <a:r>
              <a:rPr lang="en-US" altLang="zh-CN" sz="1400">
                <a:solidFill>
                  <a:schemeClr val="dk1"/>
                </a:solidFill>
                <a:latin typeface="Arial"/>
                <a:ea typeface="Arial"/>
                <a:cs typeface="Arial"/>
                <a:sym typeface="Arial"/>
              </a:rPr>
              <a:t>: Make contact with the suspect</a:t>
            </a:r>
            <a:endParaRPr sz="1400">
              <a:solidFill>
                <a:schemeClr val="dk1"/>
              </a:solidFill>
              <a:latin typeface="Arial"/>
              <a:ea typeface="Arial"/>
              <a:cs typeface="Arial"/>
              <a:sym typeface="Arial"/>
            </a:endParaRPr>
          </a:p>
          <a:p>
            <a:pPr>
              <a:lnSpc>
                <a:spcPct val="115000"/>
              </a:lnSpc>
              <a:spcBef>
                <a:spcPts val="800"/>
              </a:spcBef>
              <a:buClr>
                <a:schemeClr val="dk1"/>
              </a:buClr>
              <a:buSzPts val="1100"/>
            </a:pPr>
            <a:r>
              <a:rPr lang="en-US" altLang="zh-CN" sz="1400" b="1">
                <a:solidFill>
                  <a:schemeClr val="dk1"/>
                </a:solidFill>
              </a:rPr>
              <a:t>Arrest</a:t>
            </a:r>
            <a:r>
              <a:rPr lang="en-US" altLang="zh-CN" sz="1400">
                <a:solidFill>
                  <a:schemeClr val="dk1"/>
                </a:solidFill>
                <a:latin typeface="Arial"/>
                <a:ea typeface="Arial"/>
                <a:cs typeface="Arial"/>
                <a:sym typeface="Arial"/>
              </a:rPr>
              <a:t>: Taking the suspect who caused the disaster into custody</a:t>
            </a:r>
            <a:endParaRPr sz="1400">
              <a:solidFill>
                <a:schemeClr val="dk1"/>
              </a:solidFill>
              <a:latin typeface="Arial"/>
              <a:ea typeface="Arial"/>
              <a:cs typeface="Arial"/>
              <a:sym typeface="Arial"/>
            </a:endParaRPr>
          </a:p>
          <a:p>
            <a:pPr>
              <a:lnSpc>
                <a:spcPct val="115000"/>
              </a:lnSpc>
              <a:spcBef>
                <a:spcPts val="800"/>
              </a:spcBef>
              <a:buClr>
                <a:schemeClr val="dk1"/>
              </a:buClr>
              <a:buSzPts val="1100"/>
            </a:pPr>
            <a:r>
              <a:rPr lang="en-US" altLang="zh-CN" sz="1400" b="1">
                <a:solidFill>
                  <a:schemeClr val="dk1"/>
                </a:solidFill>
              </a:rPr>
              <a:t>Handcuffing</a:t>
            </a:r>
            <a:r>
              <a:rPr lang="en-US" altLang="zh-CN" sz="1400">
                <a:solidFill>
                  <a:schemeClr val="dk1"/>
                </a:solidFill>
                <a:latin typeface="Arial"/>
                <a:ea typeface="Arial"/>
                <a:cs typeface="Arial"/>
                <a:sym typeface="Arial"/>
              </a:rPr>
              <a:t>: Using handcuffs to secure a suspect who initiated the disaster.</a:t>
            </a:r>
            <a:endParaRPr sz="1400">
              <a:solidFill>
                <a:schemeClr val="dk1"/>
              </a:solidFill>
              <a:latin typeface="Arial"/>
              <a:ea typeface="Arial"/>
              <a:cs typeface="Arial"/>
              <a:sym typeface="Arial"/>
            </a:endParaRPr>
          </a:p>
          <a:p>
            <a:pPr>
              <a:lnSpc>
                <a:spcPct val="115000"/>
              </a:lnSpc>
              <a:spcBef>
                <a:spcPts val="800"/>
              </a:spcBef>
              <a:buClr>
                <a:schemeClr val="dk1"/>
              </a:buClr>
              <a:buSzPts val="1100"/>
            </a:pPr>
            <a:r>
              <a:rPr lang="en-US" altLang="zh-CN" sz="1400" b="1">
                <a:solidFill>
                  <a:schemeClr val="dk1"/>
                </a:solidFill>
              </a:rPr>
              <a:t>Restrain</a:t>
            </a:r>
            <a:r>
              <a:rPr lang="en-US" altLang="zh-CN" sz="1400">
                <a:solidFill>
                  <a:schemeClr val="dk1"/>
                </a:solidFill>
              </a:rPr>
              <a:t>: Physical restraint on the suspect</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Interrogation</a:t>
            </a:r>
            <a:r>
              <a:rPr lang="en-US" altLang="zh-CN" sz="1400">
                <a:solidFill>
                  <a:schemeClr val="dk1"/>
                </a:solidFill>
                <a:latin typeface="Arial"/>
                <a:ea typeface="Arial"/>
                <a:cs typeface="Arial"/>
                <a:sym typeface="Arial"/>
              </a:rPr>
              <a:t>: Interviewing with the goal of eliciting useful information related to suspected crime</a:t>
            </a:r>
            <a:endParaRPr sz="1400">
              <a:solidFill>
                <a:schemeClr val="dk1"/>
              </a:solidFill>
              <a:latin typeface="Arial"/>
              <a:ea typeface="Arial"/>
              <a:cs typeface="Arial"/>
              <a:sym typeface="Arial"/>
            </a:endParaRPr>
          </a:p>
          <a:p>
            <a:pPr>
              <a:lnSpc>
                <a:spcPct val="115000"/>
              </a:lnSpc>
              <a:spcBef>
                <a:spcPts val="800"/>
              </a:spcBef>
              <a:buClr>
                <a:schemeClr val="dk1"/>
              </a:buClr>
              <a:buSzPts val="1100"/>
            </a:pPr>
            <a:r>
              <a:rPr lang="en-US" altLang="zh-CN" sz="1400" b="1">
                <a:solidFill>
                  <a:schemeClr val="dk1"/>
                </a:solidFill>
              </a:rPr>
              <a:t>Inspect</a:t>
            </a:r>
            <a:r>
              <a:rPr lang="en-US" altLang="zh-CN" sz="1400">
                <a:solidFill>
                  <a:schemeClr val="dk1"/>
                </a:solidFill>
                <a:latin typeface="Arial"/>
                <a:ea typeface="Arial"/>
                <a:cs typeface="Arial"/>
                <a:sym typeface="Arial"/>
              </a:rPr>
              <a:t>: Organized examination or formal evaluation on the initiator of the disaster.</a:t>
            </a:r>
            <a:endParaRPr sz="1400">
              <a:solidFill>
                <a:schemeClr val="dk1"/>
              </a:solidFill>
              <a:latin typeface="Arial"/>
              <a:ea typeface="Arial"/>
              <a:cs typeface="Arial"/>
              <a:sym typeface="Arial"/>
            </a:endParaRPr>
          </a:p>
          <a:p>
            <a:pPr>
              <a:lnSpc>
                <a:spcPct val="115000"/>
              </a:lnSpc>
              <a:spcBef>
                <a:spcPts val="800"/>
              </a:spcBef>
              <a:buClr>
                <a:schemeClr val="dk1"/>
              </a:buClr>
              <a:buSzPts val="1100"/>
            </a:pPr>
            <a:endParaRPr sz="1400">
              <a:solidFill>
                <a:schemeClr val="dk1"/>
              </a:solidFill>
              <a:latin typeface="Arial"/>
              <a:ea typeface="Arial"/>
              <a:cs typeface="Arial"/>
              <a:sym typeface="Arial"/>
            </a:endParaRPr>
          </a:p>
          <a:p>
            <a:pPr>
              <a:lnSpc>
                <a:spcPct val="115000"/>
              </a:lnSpc>
              <a:spcBef>
                <a:spcPts val="800"/>
              </a:spcBef>
              <a:buClr>
                <a:srgbClr val="000000"/>
              </a:buClr>
              <a:buSzPts val="1050"/>
            </a:pPr>
            <a:endParaRPr sz="1400">
              <a:solidFill>
                <a:schemeClr val="dk1"/>
              </a:solidFill>
            </a:endParaRPr>
          </a:p>
        </p:txBody>
      </p:sp>
      <p:pic>
        <p:nvPicPr>
          <p:cNvPr id="133" name="Google Shape;133;p30"/>
          <p:cNvPicPr preferRelativeResize="0"/>
          <p:nvPr/>
        </p:nvPicPr>
        <p:blipFill>
          <a:blip r:embed="rId3">
            <a:alphaModFix/>
          </a:blip>
          <a:stretch>
            <a:fillRect/>
          </a:stretch>
        </p:blipFill>
        <p:spPr>
          <a:xfrm>
            <a:off x="4855501" y="2117267"/>
            <a:ext cx="7051399" cy="2623467"/>
          </a:xfrm>
          <a:prstGeom prst="rect">
            <a:avLst/>
          </a:prstGeom>
          <a:noFill/>
          <a:ln>
            <a:noFill/>
          </a:ln>
        </p:spPr>
      </p:pic>
    </p:spTree>
    <p:extLst>
      <p:ext uri="{BB962C8B-B14F-4D97-AF65-F5344CB8AC3E}">
        <p14:creationId xmlns:p14="http://schemas.microsoft.com/office/powerpoint/2010/main" val="31017682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1"/>
          <p:cNvSpPr txBox="1">
            <a:spLocks noGrp="1"/>
          </p:cNvSpPr>
          <p:nvPr>
            <p:ph type="title"/>
          </p:nvPr>
        </p:nvSpPr>
        <p:spPr>
          <a:xfrm>
            <a:off x="0" y="0"/>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Civil Justice</a:t>
            </a:r>
            <a:endParaRPr/>
          </a:p>
        </p:txBody>
      </p:sp>
      <p:sp>
        <p:nvSpPr>
          <p:cNvPr id="139" name="Google Shape;139;p31"/>
          <p:cNvSpPr txBox="1"/>
          <p:nvPr/>
        </p:nvSpPr>
        <p:spPr>
          <a:xfrm>
            <a:off x="167" y="628801"/>
            <a:ext cx="12192000" cy="3749704"/>
          </a:xfrm>
          <a:prstGeom prst="rect">
            <a:avLst/>
          </a:prstGeom>
          <a:noFill/>
          <a:ln>
            <a:noFill/>
          </a:ln>
        </p:spPr>
        <p:txBody>
          <a:bodyPr spcFirstLastPara="1" wrap="square" lIns="121900" tIns="121900" rIns="121900" bIns="121900" anchor="t" anchorCtr="0">
            <a:spAutoFit/>
          </a:bodyPr>
          <a:lstStyle/>
          <a:p>
            <a:pPr>
              <a:lnSpc>
                <a:spcPct val="115000"/>
              </a:lnSpc>
              <a:spcBef>
                <a:spcPts val="800"/>
              </a:spcBef>
              <a:buClr>
                <a:schemeClr val="dk1"/>
              </a:buClr>
              <a:buSzPts val="1100"/>
            </a:pPr>
            <a:r>
              <a:rPr lang="en-US" altLang="zh-CN" sz="1400" b="1">
                <a:solidFill>
                  <a:schemeClr val="dk1"/>
                </a:solidFill>
              </a:rPr>
              <a:t>File Complaint</a:t>
            </a:r>
            <a:r>
              <a:rPr lang="en-US" altLang="zh-CN" sz="1400">
                <a:solidFill>
                  <a:schemeClr val="dk1"/>
                </a:solidFill>
              </a:rPr>
              <a:t>: Plaintiff files a complaint to initiate a lawsuit</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Answer</a:t>
            </a:r>
            <a:r>
              <a:rPr lang="en-US" altLang="zh-CN" sz="1400">
                <a:solidFill>
                  <a:schemeClr val="dk1"/>
                </a:solidFill>
              </a:rPr>
              <a:t>: In law, a solemn assertion in opposition to someone or something by the defendant</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Discovery</a:t>
            </a:r>
            <a:r>
              <a:rPr lang="en-US" altLang="zh-CN" sz="1400">
                <a:solidFill>
                  <a:schemeClr val="dk1"/>
                </a:solidFill>
              </a:rPr>
              <a:t>: Pre-trial procedure in common law countries for obtaining evidence</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Motion</a:t>
            </a:r>
            <a:r>
              <a:rPr lang="en-US" altLang="zh-CN" sz="1400">
                <a:solidFill>
                  <a:schemeClr val="dk1"/>
                </a:solidFill>
              </a:rPr>
              <a:t>: In US law, a procedural device to bring a limited, contested issue before a court for decision</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Mediation</a:t>
            </a:r>
            <a:r>
              <a:rPr lang="en-US" altLang="zh-CN" sz="1400">
                <a:solidFill>
                  <a:schemeClr val="dk1"/>
                </a:solidFill>
              </a:rPr>
              <a:t>: Dispute resolution with assistance of an impartial third party moderator throughthe use of communication and negotiation techniques</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Settlement</a:t>
            </a:r>
            <a:r>
              <a:rPr lang="en-US" altLang="zh-CN" sz="1400">
                <a:solidFill>
                  <a:schemeClr val="dk1"/>
                </a:solidFill>
              </a:rPr>
              <a:t>: The dispute is resolved through a payment of money.</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Trial</a:t>
            </a:r>
            <a:r>
              <a:rPr lang="en-US" altLang="zh-CN" sz="1400">
                <a:solidFill>
                  <a:schemeClr val="dk1"/>
                </a:solidFill>
              </a:rPr>
              <a:t>: Coming together of parties to a dispute, to present information in a tribunal</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Judgement</a:t>
            </a:r>
            <a:r>
              <a:rPr lang="en-US" altLang="zh-CN" sz="1400">
                <a:solidFill>
                  <a:schemeClr val="dk1"/>
                </a:solidFill>
              </a:rPr>
              <a:t>: The formal decision made by a court following a lawsuit</a:t>
            </a:r>
            <a:endParaRPr sz="1400">
              <a:solidFill>
                <a:schemeClr val="dk1"/>
              </a:solidFill>
            </a:endParaRPr>
          </a:p>
          <a:p>
            <a:pPr>
              <a:lnSpc>
                <a:spcPct val="115000"/>
              </a:lnSpc>
              <a:spcBef>
                <a:spcPts val="800"/>
              </a:spcBef>
              <a:buSzPts val="1100"/>
            </a:pPr>
            <a:r>
              <a:rPr lang="en-US" altLang="zh-CN" sz="1400" b="1">
                <a:solidFill>
                  <a:schemeClr val="dk1"/>
                </a:solidFill>
              </a:rPr>
              <a:t>Appeal</a:t>
            </a:r>
            <a:r>
              <a:rPr lang="en-US" altLang="zh-CN" sz="1400">
                <a:solidFill>
                  <a:schemeClr val="dk1"/>
                </a:solidFill>
              </a:rPr>
              <a:t>: Resort to a superior court to review the decision of an inferior court or administrative agency</a:t>
            </a:r>
            <a:endParaRPr sz="1400">
              <a:solidFill>
                <a:schemeClr val="dk1"/>
              </a:solidFill>
            </a:endParaRPr>
          </a:p>
          <a:p>
            <a:pPr>
              <a:lnSpc>
                <a:spcPct val="115000"/>
              </a:lnSpc>
              <a:spcBef>
                <a:spcPts val="800"/>
              </a:spcBef>
            </a:pPr>
            <a:endParaRPr sz="1400">
              <a:solidFill>
                <a:schemeClr val="dk1"/>
              </a:solidFill>
            </a:endParaRPr>
          </a:p>
        </p:txBody>
      </p:sp>
      <p:pic>
        <p:nvPicPr>
          <p:cNvPr id="140" name="Google Shape;140;p31"/>
          <p:cNvPicPr preferRelativeResize="0"/>
          <p:nvPr/>
        </p:nvPicPr>
        <p:blipFill rotWithShape="1">
          <a:blip r:embed="rId3">
            <a:alphaModFix/>
          </a:blip>
          <a:srcRect b="20369"/>
          <a:stretch/>
        </p:blipFill>
        <p:spPr>
          <a:xfrm>
            <a:off x="447901" y="4426767"/>
            <a:ext cx="11296199" cy="2094733"/>
          </a:xfrm>
          <a:prstGeom prst="rect">
            <a:avLst/>
          </a:prstGeom>
          <a:noFill/>
          <a:ln>
            <a:noFill/>
          </a:ln>
        </p:spPr>
      </p:pic>
    </p:spTree>
    <p:extLst>
      <p:ext uri="{BB962C8B-B14F-4D97-AF65-F5344CB8AC3E}">
        <p14:creationId xmlns:p14="http://schemas.microsoft.com/office/powerpoint/2010/main" val="13491054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2"/>
          <p:cNvSpPr txBox="1">
            <a:spLocks noGrp="1"/>
          </p:cNvSpPr>
          <p:nvPr>
            <p:ph type="ctrTitle"/>
          </p:nvPr>
        </p:nvSpPr>
        <p:spPr>
          <a:xfrm>
            <a:off x="415611" y="992767"/>
            <a:ext cx="11360800" cy="2736800"/>
          </a:xfrm>
          <a:prstGeom prst="rect">
            <a:avLst/>
          </a:prstGeom>
          <a:noFill/>
          <a:ln>
            <a:noFill/>
          </a:ln>
        </p:spPr>
        <p:txBody>
          <a:bodyPr spcFirstLastPara="1" vert="horz" wrap="square" lIns="121900" tIns="121900" rIns="121900" bIns="121900" rtlCol="0" anchor="b" anchorCtr="0">
            <a:normAutofit/>
          </a:bodyPr>
          <a:lstStyle/>
          <a:p>
            <a:pPr>
              <a:lnSpc>
                <a:spcPct val="100000"/>
              </a:lnSpc>
              <a:spcBef>
                <a:spcPts val="0"/>
              </a:spcBef>
              <a:buSzPts val="5200"/>
            </a:pPr>
            <a:r>
              <a:rPr lang="en-US" altLang="zh-CN" sz="5867"/>
              <a:t>Natural Disaster and Rescue</a:t>
            </a:r>
            <a:endParaRPr sz="5867"/>
          </a:p>
        </p:txBody>
      </p:sp>
    </p:spTree>
    <p:extLst>
      <p:ext uri="{BB962C8B-B14F-4D97-AF65-F5344CB8AC3E}">
        <p14:creationId xmlns:p14="http://schemas.microsoft.com/office/powerpoint/2010/main" val="2954243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3"/>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Overview</a:t>
            </a:r>
            <a:endParaRPr/>
          </a:p>
        </p:txBody>
      </p:sp>
      <p:pic>
        <p:nvPicPr>
          <p:cNvPr id="151" name="Google Shape;151;p33"/>
          <p:cNvPicPr preferRelativeResize="0"/>
          <p:nvPr/>
        </p:nvPicPr>
        <p:blipFill rotWithShape="1">
          <a:blip r:embed="rId3">
            <a:alphaModFix/>
          </a:blip>
          <a:srcRect t="74033" r="70490"/>
          <a:stretch/>
        </p:blipFill>
        <p:spPr>
          <a:xfrm>
            <a:off x="642900" y="5128701"/>
            <a:ext cx="3218432" cy="1322900"/>
          </a:xfrm>
          <a:prstGeom prst="rect">
            <a:avLst/>
          </a:prstGeom>
          <a:noFill/>
          <a:ln>
            <a:noFill/>
          </a:ln>
        </p:spPr>
      </p:pic>
      <p:pic>
        <p:nvPicPr>
          <p:cNvPr id="152" name="Google Shape;152;p33"/>
          <p:cNvPicPr preferRelativeResize="0"/>
          <p:nvPr/>
        </p:nvPicPr>
        <p:blipFill>
          <a:blip r:embed="rId4">
            <a:alphaModFix/>
          </a:blip>
          <a:stretch>
            <a:fillRect/>
          </a:stretch>
        </p:blipFill>
        <p:spPr>
          <a:xfrm>
            <a:off x="3602833" y="1457067"/>
            <a:ext cx="4986332" cy="3408800"/>
          </a:xfrm>
          <a:prstGeom prst="rect">
            <a:avLst/>
          </a:prstGeom>
          <a:noFill/>
          <a:ln>
            <a:noFill/>
          </a:ln>
        </p:spPr>
      </p:pic>
    </p:spTree>
    <p:extLst>
      <p:ext uri="{BB962C8B-B14F-4D97-AF65-F5344CB8AC3E}">
        <p14:creationId xmlns:p14="http://schemas.microsoft.com/office/powerpoint/2010/main" val="2974931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4"/>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Natural disaster</a:t>
            </a:r>
            <a:endParaRPr/>
          </a:p>
        </p:txBody>
      </p:sp>
      <p:sp>
        <p:nvSpPr>
          <p:cNvPr id="158" name="Google Shape;158;p34"/>
          <p:cNvSpPr txBox="1"/>
          <p:nvPr/>
        </p:nvSpPr>
        <p:spPr>
          <a:xfrm>
            <a:off x="415600" y="1356967"/>
            <a:ext cx="5464000" cy="4472081"/>
          </a:xfrm>
          <a:prstGeom prst="rect">
            <a:avLst/>
          </a:prstGeom>
          <a:noFill/>
          <a:ln>
            <a:noFill/>
          </a:ln>
        </p:spPr>
        <p:txBody>
          <a:bodyPr spcFirstLastPara="1" wrap="square" lIns="121900" tIns="121900" rIns="121900" bIns="121900" anchor="t" anchorCtr="0">
            <a:spAutoFit/>
          </a:bodyPr>
          <a:lstStyle/>
          <a:p>
            <a:pPr>
              <a:lnSpc>
                <a:spcPct val="115000"/>
              </a:lnSpc>
              <a:spcBef>
                <a:spcPts val="800"/>
              </a:spcBef>
              <a:buClr>
                <a:schemeClr val="dk1"/>
              </a:buClr>
              <a:buSzPts val="1100"/>
            </a:pPr>
            <a:r>
              <a:rPr lang="en-US" altLang="zh-CN" sz="1333" b="1">
                <a:solidFill>
                  <a:schemeClr val="dk1"/>
                </a:solidFill>
              </a:rPr>
              <a:t>Tornado</a:t>
            </a:r>
            <a:r>
              <a:rPr lang="en-US" altLang="zh-CN" sz="1333">
                <a:solidFill>
                  <a:schemeClr val="dk1"/>
                </a:solidFill>
              </a:rPr>
              <a:t>: violently rotating column of air that is in contact with both the earth's surface and a cumulonimbus cloud in the air</a:t>
            </a:r>
            <a:endParaRPr sz="1333">
              <a:solidFill>
                <a:schemeClr val="dk1"/>
              </a:solidFill>
            </a:endParaRPr>
          </a:p>
          <a:p>
            <a:pPr>
              <a:lnSpc>
                <a:spcPct val="115000"/>
              </a:lnSpc>
              <a:spcBef>
                <a:spcPts val="800"/>
              </a:spcBef>
              <a:buClr>
                <a:schemeClr val="dk1"/>
              </a:buClr>
              <a:buSzPts val="1100"/>
            </a:pPr>
            <a:r>
              <a:rPr lang="en-US" altLang="zh-CN" sz="1333" b="1">
                <a:solidFill>
                  <a:schemeClr val="dk1"/>
                </a:solidFill>
              </a:rPr>
              <a:t>Flood</a:t>
            </a:r>
            <a:r>
              <a:rPr lang="en-US" altLang="zh-CN" sz="1333">
                <a:solidFill>
                  <a:schemeClr val="dk1"/>
                </a:solidFill>
              </a:rPr>
              <a:t>: overflow of water that submerges land</a:t>
            </a:r>
            <a:endParaRPr sz="1333">
              <a:solidFill>
                <a:schemeClr val="dk1"/>
              </a:solidFill>
            </a:endParaRPr>
          </a:p>
          <a:p>
            <a:pPr>
              <a:lnSpc>
                <a:spcPct val="115000"/>
              </a:lnSpc>
              <a:spcBef>
                <a:spcPts val="800"/>
              </a:spcBef>
              <a:buClr>
                <a:schemeClr val="dk1"/>
              </a:buClr>
              <a:buSzPts val="1100"/>
            </a:pPr>
            <a:r>
              <a:rPr lang="en-US" altLang="zh-CN" sz="1333" b="1">
                <a:solidFill>
                  <a:schemeClr val="dk1"/>
                </a:solidFill>
              </a:rPr>
              <a:t>Wildfire</a:t>
            </a:r>
            <a:r>
              <a:rPr lang="en-US" altLang="zh-CN" sz="1333">
                <a:solidFill>
                  <a:schemeClr val="dk1"/>
                </a:solidFill>
              </a:rPr>
              <a:t>: uncontrolled fire in an area of combustible vegetation that occurs in the countryside or a wilderness area</a:t>
            </a:r>
            <a:endParaRPr sz="1333">
              <a:solidFill>
                <a:schemeClr val="dk1"/>
              </a:solidFill>
            </a:endParaRPr>
          </a:p>
          <a:p>
            <a:pPr>
              <a:lnSpc>
                <a:spcPct val="115000"/>
              </a:lnSpc>
              <a:spcBef>
                <a:spcPts val="800"/>
              </a:spcBef>
              <a:buClr>
                <a:schemeClr val="dk1"/>
              </a:buClr>
              <a:buSzPts val="1100"/>
            </a:pPr>
            <a:r>
              <a:rPr lang="en-US" altLang="zh-CN" sz="1333" b="1">
                <a:solidFill>
                  <a:schemeClr val="dk1"/>
                </a:solidFill>
              </a:rPr>
              <a:t>Earthquake</a:t>
            </a:r>
            <a:r>
              <a:rPr lang="en-US" altLang="zh-CN" sz="1333">
                <a:solidFill>
                  <a:schemeClr val="dk1"/>
                </a:solidFill>
              </a:rPr>
              <a:t>: result of a sudden release of energy in the Earth's crust that creates seismic waves</a:t>
            </a:r>
            <a:endParaRPr sz="1333">
              <a:solidFill>
                <a:schemeClr val="dk1"/>
              </a:solidFill>
            </a:endParaRPr>
          </a:p>
          <a:p>
            <a:pPr>
              <a:lnSpc>
                <a:spcPct val="115000"/>
              </a:lnSpc>
              <a:spcBef>
                <a:spcPts val="800"/>
              </a:spcBef>
              <a:buClr>
                <a:schemeClr val="dk1"/>
              </a:buClr>
              <a:buSzPts val="1100"/>
            </a:pPr>
            <a:r>
              <a:rPr lang="en-US" altLang="zh-CN" sz="1333" b="1">
                <a:solidFill>
                  <a:schemeClr val="dk1"/>
                </a:solidFill>
              </a:rPr>
              <a:t>Tsunami</a:t>
            </a:r>
            <a:r>
              <a:rPr lang="en-US" altLang="zh-CN" sz="1333">
                <a:solidFill>
                  <a:schemeClr val="dk1"/>
                </a:solidFill>
              </a:rPr>
              <a:t>: series of water waves caused by the displacement of a large volume of a body of water</a:t>
            </a:r>
            <a:endParaRPr sz="1333">
              <a:solidFill>
                <a:schemeClr val="dk1"/>
              </a:solidFill>
            </a:endParaRPr>
          </a:p>
          <a:p>
            <a:pPr>
              <a:lnSpc>
                <a:spcPct val="115000"/>
              </a:lnSpc>
              <a:spcBef>
                <a:spcPts val="800"/>
              </a:spcBef>
              <a:buClr>
                <a:schemeClr val="dk1"/>
              </a:buClr>
              <a:buSzPts val="1100"/>
            </a:pPr>
            <a:r>
              <a:rPr lang="en-US" altLang="zh-CN" sz="1333" b="1">
                <a:solidFill>
                  <a:schemeClr val="dk1"/>
                </a:solidFill>
              </a:rPr>
              <a:t>Thunderstorm</a:t>
            </a:r>
            <a:r>
              <a:rPr lang="en-US" altLang="zh-CN" sz="1333">
                <a:solidFill>
                  <a:schemeClr val="dk1"/>
                </a:solidFill>
              </a:rPr>
              <a:t>: type of weather</a:t>
            </a:r>
            <a:endParaRPr sz="1333">
              <a:solidFill>
                <a:schemeClr val="dk1"/>
              </a:solidFill>
            </a:endParaRPr>
          </a:p>
          <a:p>
            <a:pPr>
              <a:lnSpc>
                <a:spcPct val="115000"/>
              </a:lnSpc>
              <a:spcBef>
                <a:spcPts val="800"/>
              </a:spcBef>
              <a:buClr>
                <a:schemeClr val="dk1"/>
              </a:buClr>
              <a:buSzPts val="1100"/>
            </a:pPr>
            <a:r>
              <a:rPr lang="en-US" altLang="zh-CN" sz="1333" b="1">
                <a:solidFill>
                  <a:schemeClr val="dk1"/>
                </a:solidFill>
              </a:rPr>
              <a:t>Trap</a:t>
            </a:r>
            <a:r>
              <a:rPr lang="en-US" altLang="zh-CN" sz="1333">
                <a:solidFill>
                  <a:schemeClr val="dk1"/>
                </a:solidFill>
              </a:rPr>
              <a:t>: victims are trapped in the disaster site</a:t>
            </a:r>
            <a:endParaRPr sz="1333">
              <a:solidFill>
                <a:schemeClr val="dk1"/>
              </a:solidFill>
            </a:endParaRPr>
          </a:p>
          <a:p>
            <a:pPr>
              <a:lnSpc>
                <a:spcPct val="115000"/>
              </a:lnSpc>
              <a:spcBef>
                <a:spcPts val="800"/>
              </a:spcBef>
              <a:buClr>
                <a:schemeClr val="dk1"/>
              </a:buClr>
              <a:buSzPts val="1100"/>
            </a:pPr>
            <a:r>
              <a:rPr lang="en-US" altLang="zh-CN" sz="1333" b="1">
                <a:solidFill>
                  <a:schemeClr val="dk1"/>
                </a:solidFill>
              </a:rPr>
              <a:t>Damage</a:t>
            </a:r>
            <a:r>
              <a:rPr lang="en-US" altLang="zh-CN" sz="1333">
                <a:solidFill>
                  <a:schemeClr val="dk1"/>
                </a:solidFill>
              </a:rPr>
              <a:t>: changes introduced into a system that adversely affect its current or future performance</a:t>
            </a:r>
            <a:endParaRPr sz="1333">
              <a:solidFill>
                <a:schemeClr val="dk1"/>
              </a:solidFill>
            </a:endParaRPr>
          </a:p>
          <a:p>
            <a:pPr>
              <a:lnSpc>
                <a:spcPct val="115000"/>
              </a:lnSpc>
              <a:spcBef>
                <a:spcPts val="800"/>
              </a:spcBef>
              <a:buClr>
                <a:schemeClr val="dk1"/>
              </a:buClr>
              <a:buSzPts val="1100"/>
            </a:pPr>
            <a:endParaRPr sz="1333">
              <a:solidFill>
                <a:schemeClr val="dk1"/>
              </a:solidFill>
            </a:endParaRPr>
          </a:p>
        </p:txBody>
      </p:sp>
      <p:pic>
        <p:nvPicPr>
          <p:cNvPr id="159" name="Google Shape;159;p34"/>
          <p:cNvPicPr preferRelativeResize="0"/>
          <p:nvPr/>
        </p:nvPicPr>
        <p:blipFill>
          <a:blip r:embed="rId3">
            <a:alphaModFix/>
          </a:blip>
          <a:stretch>
            <a:fillRect/>
          </a:stretch>
        </p:blipFill>
        <p:spPr>
          <a:xfrm>
            <a:off x="6043534" y="1115201"/>
            <a:ext cx="5296116" cy="5094633"/>
          </a:xfrm>
          <a:prstGeom prst="rect">
            <a:avLst/>
          </a:prstGeom>
          <a:noFill/>
          <a:ln>
            <a:noFill/>
          </a:ln>
        </p:spPr>
      </p:pic>
    </p:spTree>
    <p:extLst>
      <p:ext uri="{BB962C8B-B14F-4D97-AF65-F5344CB8AC3E}">
        <p14:creationId xmlns:p14="http://schemas.microsoft.com/office/powerpoint/2010/main" val="6872658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5"/>
          <p:cNvSpPr txBox="1">
            <a:spLocks noGrp="1"/>
          </p:cNvSpPr>
          <p:nvPr>
            <p:ph type="title"/>
          </p:nvPr>
        </p:nvSpPr>
        <p:spPr>
          <a:xfrm>
            <a:off x="481800" y="253100"/>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Rescue</a:t>
            </a:r>
            <a:endParaRPr/>
          </a:p>
        </p:txBody>
      </p:sp>
      <p:sp>
        <p:nvSpPr>
          <p:cNvPr id="165" name="Google Shape;165;p35"/>
          <p:cNvSpPr txBox="1"/>
          <p:nvPr/>
        </p:nvSpPr>
        <p:spPr>
          <a:xfrm>
            <a:off x="481800" y="935634"/>
            <a:ext cx="10602800" cy="3399352"/>
          </a:xfrm>
          <a:prstGeom prst="rect">
            <a:avLst/>
          </a:prstGeom>
          <a:noFill/>
          <a:ln>
            <a:noFill/>
          </a:ln>
        </p:spPr>
        <p:txBody>
          <a:bodyPr spcFirstLastPara="1" wrap="square" lIns="121900" tIns="121900" rIns="121900" bIns="121900" anchor="t" anchorCtr="0">
            <a:spAutoFit/>
          </a:bodyPr>
          <a:lstStyle/>
          <a:p>
            <a:pPr>
              <a:lnSpc>
                <a:spcPct val="115000"/>
              </a:lnSpc>
              <a:spcBef>
                <a:spcPts val="800"/>
              </a:spcBef>
              <a:buClr>
                <a:schemeClr val="dk1"/>
              </a:buClr>
              <a:buSzPts val="1100"/>
            </a:pPr>
            <a:r>
              <a:rPr lang="en-US" altLang="zh-CN" sz="1400" b="1">
                <a:solidFill>
                  <a:schemeClr val="dk1"/>
                </a:solidFill>
              </a:rPr>
              <a:t>Announcement</a:t>
            </a:r>
            <a:r>
              <a:rPr lang="en-US" altLang="zh-CN" sz="1400">
                <a:solidFill>
                  <a:schemeClr val="dk1"/>
                </a:solidFill>
              </a:rPr>
              <a:t>: government announces the disaster to public</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Command</a:t>
            </a:r>
            <a:r>
              <a:rPr lang="en-US" altLang="zh-CN" sz="1400">
                <a:solidFill>
                  <a:schemeClr val="dk1"/>
                </a:solidFill>
              </a:rPr>
              <a:t>: government commands rescuers to carry out rescue</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Communication</a:t>
            </a:r>
            <a:r>
              <a:rPr lang="en-US" altLang="zh-CN" sz="1400">
                <a:solidFill>
                  <a:schemeClr val="dk1"/>
                </a:solidFill>
              </a:rPr>
              <a:t>: rescuers communicate with trapped victims</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Emergency evacuation</a:t>
            </a:r>
            <a:r>
              <a:rPr lang="en-US" altLang="zh-CN" sz="1400">
                <a:solidFill>
                  <a:schemeClr val="dk1"/>
                </a:solidFill>
              </a:rPr>
              <a:t>: rescuers evacuate trapped victims</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Collaboration</a:t>
            </a:r>
            <a:r>
              <a:rPr lang="en-US" altLang="zh-CN" sz="1400">
                <a:solidFill>
                  <a:schemeClr val="dk1"/>
                </a:solidFill>
              </a:rPr>
              <a:t>: different parties of rescuers collaborate</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Transport</a:t>
            </a:r>
            <a:r>
              <a:rPr lang="en-US" altLang="zh-CN" sz="1400">
                <a:solidFill>
                  <a:schemeClr val="dk1"/>
                </a:solidFill>
              </a:rPr>
              <a:t>: rescuers transport victims to medical sites</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Treatment</a:t>
            </a:r>
            <a:r>
              <a:rPr lang="en-US" altLang="zh-CN" sz="1400">
                <a:solidFill>
                  <a:schemeClr val="dk1"/>
                </a:solidFill>
              </a:rPr>
              <a:t>: medical treatment of the victims</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Recover</a:t>
            </a:r>
            <a:r>
              <a:rPr lang="en-US" altLang="zh-CN" sz="1400">
                <a:solidFill>
                  <a:schemeClr val="dk1"/>
                </a:solidFill>
              </a:rPr>
              <a:t>: victims recover from injuries</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Death</a:t>
            </a:r>
            <a:r>
              <a:rPr lang="en-US" altLang="zh-CN" sz="1400">
                <a:solidFill>
                  <a:schemeClr val="dk1"/>
                </a:solidFill>
              </a:rPr>
              <a:t>: Patients die post treatment.</a:t>
            </a:r>
            <a:endParaRPr sz="1867">
              <a:solidFill>
                <a:srgbClr val="000000"/>
              </a:solidFill>
              <a:latin typeface="Arial"/>
              <a:ea typeface="Arial"/>
              <a:cs typeface="Arial"/>
              <a:sym typeface="Arial"/>
            </a:endParaRPr>
          </a:p>
        </p:txBody>
      </p:sp>
      <p:pic>
        <p:nvPicPr>
          <p:cNvPr id="166" name="Google Shape;166;p35"/>
          <p:cNvPicPr preferRelativeResize="0"/>
          <p:nvPr/>
        </p:nvPicPr>
        <p:blipFill rotWithShape="1">
          <a:blip r:embed="rId3">
            <a:alphaModFix/>
          </a:blip>
          <a:srcRect b="15540"/>
          <a:stretch/>
        </p:blipFill>
        <p:spPr>
          <a:xfrm>
            <a:off x="915767" y="4551233"/>
            <a:ext cx="10926832" cy="2144667"/>
          </a:xfrm>
          <a:prstGeom prst="rect">
            <a:avLst/>
          </a:prstGeom>
          <a:noFill/>
          <a:ln>
            <a:noFill/>
          </a:ln>
        </p:spPr>
      </p:pic>
    </p:spTree>
    <p:extLst>
      <p:ext uri="{BB962C8B-B14F-4D97-AF65-F5344CB8AC3E}">
        <p14:creationId xmlns:p14="http://schemas.microsoft.com/office/powerpoint/2010/main" val="1247966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9"/>
          <p:cNvSpPr txBox="1">
            <a:spLocks noGrp="1"/>
          </p:cNvSpPr>
          <p:nvPr>
            <p:ph type="title"/>
          </p:nvPr>
        </p:nvSpPr>
        <p:spPr>
          <a:xfrm>
            <a:off x="415600" y="1869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a:t>Society Response</a:t>
            </a:r>
            <a:endParaRPr/>
          </a:p>
        </p:txBody>
      </p:sp>
      <p:pic>
        <p:nvPicPr>
          <p:cNvPr id="110" name="Google Shape;110;p9"/>
          <p:cNvPicPr preferRelativeResize="0"/>
          <p:nvPr/>
        </p:nvPicPr>
        <p:blipFill>
          <a:blip r:embed="rId3">
            <a:alphaModFix/>
          </a:blip>
          <a:stretch>
            <a:fillRect/>
          </a:stretch>
        </p:blipFill>
        <p:spPr>
          <a:xfrm>
            <a:off x="5103334" y="1642534"/>
            <a:ext cx="7103649" cy="5094633"/>
          </a:xfrm>
          <a:prstGeom prst="rect">
            <a:avLst/>
          </a:prstGeom>
          <a:noFill/>
          <a:ln>
            <a:noFill/>
          </a:ln>
        </p:spPr>
      </p:pic>
      <p:sp>
        <p:nvSpPr>
          <p:cNvPr id="111" name="Google Shape;111;p9"/>
          <p:cNvSpPr txBox="1"/>
          <p:nvPr/>
        </p:nvSpPr>
        <p:spPr>
          <a:xfrm>
            <a:off x="144567" y="1058534"/>
            <a:ext cx="6940400" cy="5544041"/>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400" b="1">
                <a:solidFill>
                  <a:schemeClr val="dk1"/>
                </a:solidFill>
              </a:rPr>
              <a:t>Alert Population</a:t>
            </a:r>
            <a:r>
              <a:rPr lang="en" sz="1400">
                <a:solidFill>
                  <a:schemeClr val="dk1"/>
                </a:solidFill>
              </a:rPr>
              <a:t>: Alerting population of the exposure of the virus</a:t>
            </a:r>
            <a:endParaRPr sz="1400">
              <a:solidFill>
                <a:schemeClr val="dk1"/>
              </a:solidFill>
            </a:endParaRPr>
          </a:p>
          <a:p>
            <a:pPr>
              <a:lnSpc>
                <a:spcPct val="115000"/>
              </a:lnSpc>
              <a:spcBef>
                <a:spcPts val="800"/>
              </a:spcBef>
              <a:buClr>
                <a:schemeClr val="dk1"/>
              </a:buClr>
              <a:buSzPts val="1100"/>
            </a:pPr>
            <a:r>
              <a:rPr lang="en" sz="1400" b="1">
                <a:solidFill>
                  <a:schemeClr val="dk1"/>
                </a:solidFill>
              </a:rPr>
              <a:t>Educate</a:t>
            </a:r>
            <a:r>
              <a:rPr lang="en" sz="1400">
                <a:solidFill>
                  <a:schemeClr val="dk1"/>
                </a:solidFill>
              </a:rPr>
              <a:t>: Sharing and educating related knowledge for fighting the disease outbreak</a:t>
            </a:r>
            <a:endParaRPr sz="1400">
              <a:solidFill>
                <a:schemeClr val="dk1"/>
              </a:solidFill>
            </a:endParaRPr>
          </a:p>
          <a:p>
            <a:pPr>
              <a:lnSpc>
                <a:spcPct val="115000"/>
              </a:lnSpc>
              <a:spcBef>
                <a:spcPts val="800"/>
              </a:spcBef>
              <a:buClr>
                <a:schemeClr val="dk1"/>
              </a:buClr>
              <a:buSzPts val="1100"/>
            </a:pPr>
            <a:r>
              <a:rPr lang="en" sz="1400" b="1">
                <a:solidFill>
                  <a:schemeClr val="dk1"/>
                </a:solidFill>
              </a:rPr>
              <a:t>BuySellExchange</a:t>
            </a:r>
            <a:r>
              <a:rPr lang="en" sz="1400">
                <a:solidFill>
                  <a:schemeClr val="dk1"/>
                </a:solidFill>
              </a:rPr>
              <a:t>: Buying, selling or exchanging goods related to the disease outbreak</a:t>
            </a:r>
            <a:endParaRPr sz="1400">
              <a:solidFill>
                <a:schemeClr val="dk1"/>
              </a:solidFill>
            </a:endParaRPr>
          </a:p>
          <a:p>
            <a:pPr>
              <a:lnSpc>
                <a:spcPct val="115000"/>
              </a:lnSpc>
              <a:spcBef>
                <a:spcPts val="800"/>
              </a:spcBef>
              <a:buClr>
                <a:schemeClr val="dk1"/>
              </a:buClr>
              <a:buSzPts val="1100"/>
            </a:pPr>
            <a:r>
              <a:rPr lang="en" sz="1400" b="1">
                <a:solidFill>
                  <a:schemeClr val="dk1"/>
                </a:solidFill>
              </a:rPr>
              <a:t>Demonstrate</a:t>
            </a:r>
            <a:r>
              <a:rPr lang="en" sz="1400">
                <a:solidFill>
                  <a:schemeClr val="dk1"/>
                </a:solidFill>
              </a:rPr>
              <a:t>: Protests over responses to the disease outbreak</a:t>
            </a:r>
            <a:endParaRPr sz="1400">
              <a:solidFill>
                <a:schemeClr val="dk1"/>
              </a:solidFill>
            </a:endParaRPr>
          </a:p>
          <a:p>
            <a:pPr>
              <a:lnSpc>
                <a:spcPct val="115000"/>
              </a:lnSpc>
              <a:spcBef>
                <a:spcPts val="800"/>
              </a:spcBef>
              <a:buClr>
                <a:schemeClr val="dk1"/>
              </a:buClr>
              <a:buSzPts val="1100"/>
            </a:pPr>
            <a:r>
              <a:rPr lang="en" sz="1400" b="1">
                <a:solidFill>
                  <a:schemeClr val="dk1"/>
                </a:solidFill>
              </a:rPr>
              <a:t>BusinessClose</a:t>
            </a:r>
            <a:r>
              <a:rPr lang="en" sz="1400">
                <a:solidFill>
                  <a:schemeClr val="dk1"/>
                </a:solidFill>
              </a:rPr>
              <a:t>: Business close due to the disease outbreak</a:t>
            </a:r>
            <a:endParaRPr sz="1400">
              <a:solidFill>
                <a:schemeClr val="dk1"/>
              </a:solidFill>
            </a:endParaRPr>
          </a:p>
          <a:p>
            <a:pPr>
              <a:lnSpc>
                <a:spcPct val="115000"/>
              </a:lnSpc>
              <a:spcBef>
                <a:spcPts val="800"/>
              </a:spcBef>
              <a:buClr>
                <a:schemeClr val="dk1"/>
              </a:buClr>
              <a:buSzPts val="1100"/>
            </a:pPr>
            <a:r>
              <a:rPr lang="en" sz="1400" b="1">
                <a:solidFill>
                  <a:schemeClr val="dk1"/>
                </a:solidFill>
              </a:rPr>
              <a:t>BusinessReopen</a:t>
            </a:r>
            <a:r>
              <a:rPr lang="en" sz="1400">
                <a:solidFill>
                  <a:schemeClr val="dk1"/>
                </a:solidFill>
              </a:rPr>
              <a:t>: Business reopen due to the disease outbreak</a:t>
            </a:r>
            <a:endParaRPr sz="1400">
              <a:solidFill>
                <a:schemeClr val="dk1"/>
              </a:solidFill>
            </a:endParaRPr>
          </a:p>
          <a:p>
            <a:pPr>
              <a:lnSpc>
                <a:spcPct val="115000"/>
              </a:lnSpc>
              <a:spcBef>
                <a:spcPts val="800"/>
              </a:spcBef>
            </a:pPr>
            <a:r>
              <a:rPr lang="en" sz="1400" b="1">
                <a:solidFill>
                  <a:schemeClr val="dk1"/>
                </a:solidFill>
              </a:rPr>
              <a:t>Comply</a:t>
            </a:r>
            <a:r>
              <a:rPr lang="en" sz="1400">
                <a:solidFill>
                  <a:schemeClr val="dk1"/>
                </a:solidFill>
              </a:rPr>
              <a:t>: Complying to the government legislations</a:t>
            </a:r>
            <a:endParaRPr sz="1400">
              <a:solidFill>
                <a:schemeClr val="dk1"/>
              </a:solidFill>
            </a:endParaRPr>
          </a:p>
          <a:p>
            <a:pPr>
              <a:lnSpc>
                <a:spcPct val="115000"/>
              </a:lnSpc>
              <a:spcBef>
                <a:spcPts val="800"/>
              </a:spcBef>
              <a:buClr>
                <a:schemeClr val="dk1"/>
              </a:buClr>
              <a:buSzPts val="1100"/>
            </a:pPr>
            <a:endParaRPr sz="1400">
              <a:solidFill>
                <a:schemeClr val="dk1"/>
              </a:solidFill>
            </a:endParaRPr>
          </a:p>
          <a:p>
            <a:pPr>
              <a:lnSpc>
                <a:spcPct val="115000"/>
              </a:lnSpc>
              <a:spcBef>
                <a:spcPts val="800"/>
              </a:spcBef>
              <a:buClr>
                <a:schemeClr val="dk1"/>
              </a:buClr>
              <a:buSzPts val="1100"/>
            </a:pPr>
            <a:r>
              <a:rPr lang="en" sz="1400" b="1">
                <a:solidFill>
                  <a:schemeClr val="dk1"/>
                </a:solidFill>
              </a:rPr>
              <a:t>Limit Travel</a:t>
            </a:r>
            <a:r>
              <a:rPr lang="en" sz="1400">
                <a:solidFill>
                  <a:schemeClr val="dk1"/>
                </a:solidFill>
              </a:rPr>
              <a:t>: Restrictions on traveling to slow down the spread of the virus</a:t>
            </a:r>
            <a:endParaRPr sz="1400">
              <a:solidFill>
                <a:schemeClr val="dk1"/>
              </a:solidFill>
            </a:endParaRPr>
          </a:p>
          <a:p>
            <a:pPr>
              <a:lnSpc>
                <a:spcPct val="115000"/>
              </a:lnSpc>
              <a:spcBef>
                <a:spcPts val="800"/>
              </a:spcBef>
            </a:pPr>
            <a:r>
              <a:rPr lang="en" sz="1400" b="1">
                <a:solidFill>
                  <a:schemeClr val="dk1"/>
                </a:solidFill>
              </a:rPr>
              <a:t>Social Distancing</a:t>
            </a:r>
            <a:r>
              <a:rPr lang="en" sz="1400">
                <a:solidFill>
                  <a:schemeClr val="dk1"/>
                </a:solidFill>
              </a:rPr>
              <a:t>: Keep physical distance to prevent the spread of the disease</a:t>
            </a:r>
            <a:endParaRPr sz="1400">
              <a:solidFill>
                <a:schemeClr val="dk1"/>
              </a:solidFill>
            </a:endParaRPr>
          </a:p>
          <a:p>
            <a:pPr>
              <a:lnSpc>
                <a:spcPct val="115000"/>
              </a:lnSpc>
            </a:pPr>
            <a:r>
              <a:rPr lang="en" sz="1400" b="1">
                <a:solidFill>
                  <a:schemeClr val="dk1"/>
                </a:solidFill>
              </a:rPr>
              <a:t>Sanitize: </a:t>
            </a:r>
            <a:r>
              <a:rPr lang="en" sz="1400">
                <a:solidFill>
                  <a:schemeClr val="dk1"/>
                </a:solidFill>
              </a:rPr>
              <a:t>Disinfection to prevent infection of the virus</a:t>
            </a:r>
            <a:endParaRPr sz="1400">
              <a:solidFill>
                <a:schemeClr val="dk1"/>
              </a:solidFill>
            </a:endParaRPr>
          </a:p>
          <a:p>
            <a:pPr>
              <a:lnSpc>
                <a:spcPct val="115000"/>
              </a:lnSpc>
              <a:spcBef>
                <a:spcPts val="800"/>
              </a:spcBef>
            </a:pPr>
            <a:r>
              <a:rPr lang="en" sz="1400" b="1">
                <a:solidFill>
                  <a:schemeClr val="dk1"/>
                </a:solidFill>
              </a:rPr>
              <a:t>Wear Mask</a:t>
            </a:r>
            <a:r>
              <a:rPr lang="en" sz="1400">
                <a:solidFill>
                  <a:schemeClr val="dk1"/>
                </a:solidFill>
              </a:rPr>
              <a:t>: Wearing masks to prevent the spread of virus</a:t>
            </a:r>
            <a:endParaRPr sz="1400">
              <a:solidFill>
                <a:schemeClr val="dk1"/>
              </a:solidFill>
            </a:endParaRPr>
          </a:p>
          <a:p>
            <a:pPr>
              <a:lnSpc>
                <a:spcPct val="115000"/>
              </a:lnSpc>
              <a:spcBef>
                <a:spcPts val="800"/>
              </a:spcBef>
            </a:pPr>
            <a:r>
              <a:rPr lang="en" sz="1400" b="1">
                <a:solidFill>
                  <a:schemeClr val="dk1"/>
                </a:solidFill>
              </a:rPr>
              <a:t>Wash</a:t>
            </a:r>
            <a:r>
              <a:rPr lang="en" sz="1400">
                <a:solidFill>
                  <a:schemeClr val="dk1"/>
                </a:solidFill>
              </a:rPr>
              <a:t>: Washing hands to prevent infection</a:t>
            </a:r>
            <a:endParaRPr sz="1400">
              <a:solidFill>
                <a:schemeClr val="dk1"/>
              </a:solidFill>
            </a:endParaRPr>
          </a:p>
          <a:p>
            <a:pPr>
              <a:lnSpc>
                <a:spcPct val="115000"/>
              </a:lnSpc>
              <a:spcBef>
                <a:spcPts val="800"/>
              </a:spcBef>
            </a:pPr>
            <a:r>
              <a:rPr lang="en" sz="1400" b="1">
                <a:solidFill>
                  <a:schemeClr val="dk1"/>
                </a:solidFill>
              </a:rPr>
              <a:t>Vaccinate</a:t>
            </a:r>
            <a:r>
              <a:rPr lang="en" sz="1400">
                <a:solidFill>
                  <a:schemeClr val="dk1"/>
                </a:solidFill>
              </a:rPr>
              <a:t>: Vaccine intended to provide acquired immunity against the virus</a:t>
            </a:r>
            <a:endParaRPr sz="1400">
              <a:solidFill>
                <a:schemeClr val="dk1"/>
              </a:solidFill>
            </a:endParaRPr>
          </a:p>
          <a:p>
            <a:pPr>
              <a:lnSpc>
                <a:spcPct val="115000"/>
              </a:lnSpc>
              <a:spcBef>
                <a:spcPts val="800"/>
              </a:spcBef>
              <a:buClr>
                <a:schemeClr val="dk1"/>
              </a:buClr>
              <a:buSzPts val="1100"/>
            </a:pPr>
            <a:r>
              <a:rPr lang="en" sz="1400" b="1">
                <a:solidFill>
                  <a:schemeClr val="dk1"/>
                </a:solidFill>
              </a:rPr>
              <a:t>Inject</a:t>
            </a:r>
            <a:r>
              <a:rPr lang="en" sz="1400">
                <a:solidFill>
                  <a:schemeClr val="dk1"/>
                </a:solidFill>
              </a:rPr>
              <a:t>: The act of administering a liquid, especially a drug, into a patient infected by the virus using a needle and a syringe</a:t>
            </a:r>
            <a:endParaRPr sz="1400">
              <a:solidFill>
                <a:schemeClr val="dk1"/>
              </a:solidFill>
            </a:endParaRPr>
          </a:p>
        </p:txBody>
      </p:sp>
    </p:spTree>
    <p:extLst>
      <p:ext uri="{BB962C8B-B14F-4D97-AF65-F5344CB8AC3E}">
        <p14:creationId xmlns:p14="http://schemas.microsoft.com/office/powerpoint/2010/main" val="176287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0"/>
          <p:cNvSpPr txBox="1">
            <a:spLocks noGrp="1"/>
          </p:cNvSpPr>
          <p:nvPr>
            <p:ph type="title"/>
          </p:nvPr>
        </p:nvSpPr>
        <p:spPr>
          <a:xfrm>
            <a:off x="70160" y="-26393"/>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dirty="0"/>
              <a:t>Investigation</a:t>
            </a:r>
            <a:endParaRPr dirty="0"/>
          </a:p>
        </p:txBody>
      </p:sp>
      <p:sp>
        <p:nvSpPr>
          <p:cNvPr id="118" name="Google Shape;118;p10"/>
          <p:cNvSpPr txBox="1"/>
          <p:nvPr/>
        </p:nvSpPr>
        <p:spPr>
          <a:xfrm>
            <a:off x="197853" y="642813"/>
            <a:ext cx="11821427" cy="2596055"/>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400" b="1" dirty="0" err="1">
                <a:solidFill>
                  <a:schemeClr val="dk1"/>
                </a:solidFill>
              </a:rPr>
              <a:t>IdentifyDiseaseSource</a:t>
            </a:r>
            <a:r>
              <a:rPr lang="en" sz="1400" dirty="0">
                <a:solidFill>
                  <a:schemeClr val="dk1"/>
                </a:solidFill>
              </a:rPr>
              <a:t>: Investigation of the disease outbreak includes identify the source of the virus as well as the suspect of the creator</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Contact</a:t>
            </a:r>
            <a:r>
              <a:rPr lang="en" sz="1400" dirty="0">
                <a:solidFill>
                  <a:schemeClr val="dk1"/>
                </a:solidFill>
              </a:rPr>
              <a:t>: Make contact with the suspect</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Arrest</a:t>
            </a:r>
            <a:r>
              <a:rPr lang="en" sz="1400" dirty="0">
                <a:solidFill>
                  <a:schemeClr val="dk1"/>
                </a:solidFill>
              </a:rPr>
              <a:t>: Taking the suspect who created the virus or violated laws during the outbreak into custody</a:t>
            </a:r>
            <a:endParaRPr sz="1400" dirty="0">
              <a:solidFill>
                <a:schemeClr val="dk1"/>
              </a:solidFill>
            </a:endParaRPr>
          </a:p>
          <a:p>
            <a:pPr>
              <a:lnSpc>
                <a:spcPct val="115000"/>
              </a:lnSpc>
              <a:spcBef>
                <a:spcPts val="800"/>
              </a:spcBef>
            </a:pPr>
            <a:r>
              <a:rPr lang="en" sz="1400" b="1" dirty="0">
                <a:solidFill>
                  <a:schemeClr val="dk1"/>
                </a:solidFill>
              </a:rPr>
              <a:t>Inspect</a:t>
            </a:r>
            <a:r>
              <a:rPr lang="en" sz="1400" dirty="0">
                <a:solidFill>
                  <a:schemeClr val="dk1"/>
                </a:solidFill>
              </a:rPr>
              <a:t>: Organized examination or formal evaluation on the suspect for creating the virus</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Interrogation</a:t>
            </a:r>
            <a:r>
              <a:rPr lang="en" sz="1400" dirty="0">
                <a:solidFill>
                  <a:schemeClr val="dk1"/>
                </a:solidFill>
              </a:rPr>
              <a:t>: Interviewing with the goal of eliciting useful information related to suspected crime during the disease outbreak</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Handcuffing</a:t>
            </a:r>
            <a:r>
              <a:rPr lang="en" sz="1400" dirty="0">
                <a:solidFill>
                  <a:schemeClr val="dk1"/>
                </a:solidFill>
              </a:rPr>
              <a:t>: Using handcuffs to secure a suspect who violated law during the disease outbreak</a:t>
            </a:r>
            <a:endParaRPr sz="1400" dirty="0">
              <a:solidFill>
                <a:schemeClr val="dk1"/>
              </a:solidFill>
            </a:endParaRPr>
          </a:p>
          <a:p>
            <a:pPr>
              <a:lnSpc>
                <a:spcPct val="115000"/>
              </a:lnSpc>
              <a:spcBef>
                <a:spcPts val="800"/>
              </a:spcBef>
            </a:pPr>
            <a:r>
              <a:rPr lang="en" sz="1400" b="1" dirty="0">
                <a:solidFill>
                  <a:schemeClr val="dk1"/>
                </a:solidFill>
              </a:rPr>
              <a:t>Restrain</a:t>
            </a:r>
            <a:r>
              <a:rPr lang="en" sz="1400" dirty="0">
                <a:solidFill>
                  <a:schemeClr val="dk1"/>
                </a:solidFill>
              </a:rPr>
              <a:t>: Physical restraint on the suspect</a:t>
            </a:r>
          </a:p>
        </p:txBody>
      </p:sp>
      <p:pic>
        <p:nvPicPr>
          <p:cNvPr id="4" name="Picture 3">
            <a:extLst>
              <a:ext uri="{FF2B5EF4-FFF2-40B4-BE49-F238E27FC236}">
                <a16:creationId xmlns:a16="http://schemas.microsoft.com/office/drawing/2014/main" id="{A603EF81-8FB5-D653-6440-6F559FF31BAB}"/>
              </a:ext>
            </a:extLst>
          </p:cNvPr>
          <p:cNvPicPr>
            <a:picLocks noChangeAspect="1"/>
          </p:cNvPicPr>
          <p:nvPr/>
        </p:nvPicPr>
        <p:blipFill>
          <a:blip r:embed="rId3"/>
          <a:stretch>
            <a:fillRect/>
          </a:stretch>
        </p:blipFill>
        <p:spPr>
          <a:xfrm>
            <a:off x="2545684" y="3429000"/>
            <a:ext cx="7100632" cy="2980101"/>
          </a:xfrm>
          <a:prstGeom prst="rect">
            <a:avLst/>
          </a:prstGeom>
        </p:spPr>
      </p:pic>
    </p:spTree>
    <p:extLst>
      <p:ext uri="{BB962C8B-B14F-4D97-AF65-F5344CB8AC3E}">
        <p14:creationId xmlns:p14="http://schemas.microsoft.com/office/powerpoint/2010/main" val="3720475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1"/>
          <p:cNvSpPr txBox="1">
            <a:spLocks noGrp="1"/>
          </p:cNvSpPr>
          <p:nvPr>
            <p:ph type="title"/>
          </p:nvPr>
        </p:nvSpPr>
        <p:spPr>
          <a:xfrm>
            <a:off x="0" y="0"/>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dirty="0"/>
              <a:t>Civil Justice</a:t>
            </a:r>
            <a:endParaRPr dirty="0"/>
          </a:p>
        </p:txBody>
      </p:sp>
      <p:pic>
        <p:nvPicPr>
          <p:cNvPr id="3" name="Picture 2">
            <a:extLst>
              <a:ext uri="{FF2B5EF4-FFF2-40B4-BE49-F238E27FC236}">
                <a16:creationId xmlns:a16="http://schemas.microsoft.com/office/drawing/2014/main" id="{A6E42131-76CB-F653-101D-FF2291791C09}"/>
              </a:ext>
            </a:extLst>
          </p:cNvPr>
          <p:cNvPicPr>
            <a:picLocks noChangeAspect="1"/>
          </p:cNvPicPr>
          <p:nvPr/>
        </p:nvPicPr>
        <p:blipFill>
          <a:blip r:embed="rId3"/>
          <a:stretch>
            <a:fillRect/>
          </a:stretch>
        </p:blipFill>
        <p:spPr>
          <a:xfrm>
            <a:off x="4409440" y="3219376"/>
            <a:ext cx="7782392" cy="3638624"/>
          </a:xfrm>
          <a:prstGeom prst="rect">
            <a:avLst/>
          </a:prstGeom>
        </p:spPr>
      </p:pic>
      <p:sp>
        <p:nvSpPr>
          <p:cNvPr id="125" name="Google Shape;125;p11"/>
          <p:cNvSpPr txBox="1"/>
          <p:nvPr/>
        </p:nvSpPr>
        <p:spPr>
          <a:xfrm>
            <a:off x="167" y="405281"/>
            <a:ext cx="12192000" cy="3293169"/>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US" sz="1200" b="1" dirty="0">
                <a:solidFill>
                  <a:schemeClr val="dk1"/>
                </a:solidFill>
              </a:rPr>
              <a:t>File Complaint</a:t>
            </a:r>
            <a:r>
              <a:rPr lang="en-US" sz="1200" dirty="0">
                <a:solidFill>
                  <a:schemeClr val="dk1"/>
                </a:solidFill>
              </a:rPr>
              <a:t>: Plaintiff files a complaint to initiate a lawsuit</a:t>
            </a:r>
          </a:p>
          <a:p>
            <a:pPr>
              <a:lnSpc>
                <a:spcPct val="115000"/>
              </a:lnSpc>
              <a:spcBef>
                <a:spcPts val="800"/>
              </a:spcBef>
              <a:buClr>
                <a:schemeClr val="dk1"/>
              </a:buClr>
              <a:buSzPts val="1100"/>
            </a:pPr>
            <a:r>
              <a:rPr lang="en" sz="1200" b="1" dirty="0">
                <a:solidFill>
                  <a:schemeClr val="dk1"/>
                </a:solidFill>
              </a:rPr>
              <a:t>Answer</a:t>
            </a:r>
            <a:r>
              <a:rPr lang="en" sz="1200" dirty="0">
                <a:solidFill>
                  <a:schemeClr val="dk1"/>
                </a:solidFill>
              </a:rPr>
              <a:t>: </a:t>
            </a:r>
            <a:r>
              <a:rPr lang="en-US" sz="1200" dirty="0">
                <a:solidFill>
                  <a:schemeClr val="dk1"/>
                </a:solidFill>
              </a:rPr>
              <a:t>In law, a solemn assertion in opposition to someone or something by the defendant</a:t>
            </a:r>
          </a:p>
          <a:p>
            <a:pPr>
              <a:lnSpc>
                <a:spcPct val="115000"/>
              </a:lnSpc>
              <a:spcBef>
                <a:spcPts val="800"/>
              </a:spcBef>
              <a:buClr>
                <a:schemeClr val="dk1"/>
              </a:buClr>
              <a:buSzPts val="1100"/>
            </a:pPr>
            <a:r>
              <a:rPr lang="en-US" sz="1200" b="1" dirty="0">
                <a:solidFill>
                  <a:schemeClr val="dk1"/>
                </a:solidFill>
              </a:rPr>
              <a:t>Discovery</a:t>
            </a:r>
            <a:r>
              <a:rPr lang="en-US" sz="1200" dirty="0">
                <a:solidFill>
                  <a:schemeClr val="dk1"/>
                </a:solidFill>
              </a:rPr>
              <a:t>: Pre-trial procedure in common law countries for obtaining evidence</a:t>
            </a:r>
          </a:p>
          <a:p>
            <a:pPr>
              <a:lnSpc>
                <a:spcPct val="115000"/>
              </a:lnSpc>
              <a:spcBef>
                <a:spcPts val="800"/>
              </a:spcBef>
              <a:buClr>
                <a:schemeClr val="dk1"/>
              </a:buClr>
              <a:buSzPts val="1100"/>
            </a:pPr>
            <a:r>
              <a:rPr lang="en-US" sz="1200" b="1" dirty="0">
                <a:solidFill>
                  <a:schemeClr val="dk1"/>
                </a:solidFill>
              </a:rPr>
              <a:t>Motion</a:t>
            </a:r>
            <a:r>
              <a:rPr lang="en-US" sz="1200" dirty="0">
                <a:solidFill>
                  <a:schemeClr val="dk1"/>
                </a:solidFill>
              </a:rPr>
              <a:t>: In US law, a procedural device to bring a limited, contested issue before a court for decision</a:t>
            </a:r>
            <a:endParaRPr sz="1200" dirty="0">
              <a:solidFill>
                <a:schemeClr val="dk1"/>
              </a:solidFill>
            </a:endParaRPr>
          </a:p>
          <a:p>
            <a:pPr>
              <a:lnSpc>
                <a:spcPct val="115000"/>
              </a:lnSpc>
              <a:spcBef>
                <a:spcPts val="800"/>
              </a:spcBef>
              <a:buClr>
                <a:schemeClr val="dk1"/>
              </a:buClr>
              <a:buSzPts val="1100"/>
            </a:pPr>
            <a:r>
              <a:rPr lang="en" sz="1200" b="1" dirty="0">
                <a:solidFill>
                  <a:schemeClr val="dk1"/>
                </a:solidFill>
              </a:rPr>
              <a:t>Trial</a:t>
            </a:r>
            <a:r>
              <a:rPr lang="en" sz="1200" dirty="0">
                <a:solidFill>
                  <a:schemeClr val="dk1"/>
                </a:solidFill>
              </a:rPr>
              <a:t>: Coming together of parties to a dispute, to present information in a tribunals on the case of creation of the virus</a:t>
            </a:r>
          </a:p>
          <a:p>
            <a:pPr>
              <a:lnSpc>
                <a:spcPct val="115000"/>
              </a:lnSpc>
              <a:spcBef>
                <a:spcPts val="800"/>
              </a:spcBef>
              <a:buClr>
                <a:schemeClr val="dk1"/>
              </a:buClr>
              <a:buSzPts val="1100"/>
            </a:pPr>
            <a:r>
              <a:rPr lang="en" sz="1200" b="1" dirty="0">
                <a:solidFill>
                  <a:schemeClr val="dk1"/>
                </a:solidFill>
              </a:rPr>
              <a:t>Judgement</a:t>
            </a:r>
            <a:r>
              <a:rPr lang="en" sz="1200" dirty="0">
                <a:solidFill>
                  <a:schemeClr val="dk1"/>
                </a:solidFill>
              </a:rPr>
              <a:t>: </a:t>
            </a:r>
            <a:r>
              <a:rPr lang="en-US" sz="1200" dirty="0">
                <a:solidFill>
                  <a:schemeClr val="dk1"/>
                </a:solidFill>
              </a:rPr>
              <a:t>The formal decision made by a court following a lawsuit</a:t>
            </a:r>
          </a:p>
          <a:p>
            <a:pPr>
              <a:lnSpc>
                <a:spcPct val="115000"/>
              </a:lnSpc>
              <a:spcBef>
                <a:spcPts val="800"/>
              </a:spcBef>
              <a:buClr>
                <a:schemeClr val="dk1"/>
              </a:buClr>
              <a:buSzPts val="1100"/>
            </a:pPr>
            <a:r>
              <a:rPr lang="en-US" sz="1200" b="1" dirty="0">
                <a:solidFill>
                  <a:schemeClr val="dk1"/>
                </a:solidFill>
              </a:rPr>
              <a:t>Education</a:t>
            </a:r>
            <a:r>
              <a:rPr lang="en-US" sz="1200" dirty="0">
                <a:solidFill>
                  <a:schemeClr val="dk1"/>
                </a:solidFill>
              </a:rPr>
              <a:t>: learning in which knowledge and skills are transferred through teaching. The defendant is educated about regulations.</a:t>
            </a:r>
          </a:p>
          <a:p>
            <a:pPr>
              <a:lnSpc>
                <a:spcPct val="115000"/>
              </a:lnSpc>
              <a:spcBef>
                <a:spcPts val="800"/>
              </a:spcBef>
              <a:buClr>
                <a:schemeClr val="dk1"/>
              </a:buClr>
              <a:buSzPts val="1100"/>
            </a:pPr>
            <a:r>
              <a:rPr lang="en-US" sz="1200" b="1" dirty="0">
                <a:solidFill>
                  <a:schemeClr val="dk1"/>
                </a:solidFill>
              </a:rPr>
              <a:t>Appeal</a:t>
            </a:r>
            <a:r>
              <a:rPr lang="en-US" sz="1200" dirty="0">
                <a:solidFill>
                  <a:schemeClr val="dk1"/>
                </a:solidFill>
              </a:rPr>
              <a:t>: Resort to a superior court to review the decision of an inferior court or administrative agency</a:t>
            </a:r>
          </a:p>
          <a:p>
            <a:pPr>
              <a:lnSpc>
                <a:spcPct val="115000"/>
              </a:lnSpc>
              <a:spcBef>
                <a:spcPts val="800"/>
              </a:spcBef>
              <a:buClr>
                <a:schemeClr val="dk1"/>
              </a:buClr>
              <a:buSzPts val="1100"/>
            </a:pPr>
            <a:r>
              <a:rPr lang="en-US" sz="1200" b="1" dirty="0">
                <a:solidFill>
                  <a:schemeClr val="dk1"/>
                </a:solidFill>
              </a:rPr>
              <a:t>Mediation</a:t>
            </a:r>
            <a:r>
              <a:rPr lang="en-US" sz="1200" dirty="0">
                <a:solidFill>
                  <a:schemeClr val="dk1"/>
                </a:solidFill>
              </a:rPr>
              <a:t>: Dispute resolution with assistance of an impartial third party moderator through the use of communication and negotiation techniques</a:t>
            </a:r>
          </a:p>
          <a:p>
            <a:pPr>
              <a:lnSpc>
                <a:spcPct val="115000"/>
              </a:lnSpc>
              <a:spcBef>
                <a:spcPts val="800"/>
              </a:spcBef>
              <a:buClr>
                <a:schemeClr val="dk1"/>
              </a:buClr>
              <a:buSzPts val="1100"/>
            </a:pPr>
            <a:r>
              <a:rPr lang="en-US" sz="1200" b="1" dirty="0">
                <a:solidFill>
                  <a:schemeClr val="dk1"/>
                </a:solidFill>
              </a:rPr>
              <a:t>Settlement</a:t>
            </a:r>
            <a:r>
              <a:rPr lang="en-US" sz="1200" dirty="0">
                <a:solidFill>
                  <a:schemeClr val="dk1"/>
                </a:solidFill>
              </a:rPr>
              <a:t>: The dispute is resolved through a payment of money.</a:t>
            </a:r>
          </a:p>
        </p:txBody>
      </p:sp>
    </p:spTree>
    <p:extLst>
      <p:ext uri="{BB962C8B-B14F-4D97-AF65-F5344CB8AC3E}">
        <p14:creationId xmlns:p14="http://schemas.microsoft.com/office/powerpoint/2010/main" val="268236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General IED Schema Overview</a:t>
            </a:r>
            <a:endParaRPr dirty="0"/>
          </a:p>
        </p:txBody>
      </p:sp>
      <p:pic>
        <p:nvPicPr>
          <p:cNvPr id="3" name="Picture 2" descr="Chart, radar chart&#10;&#10;Description automatically generated">
            <a:extLst>
              <a:ext uri="{FF2B5EF4-FFF2-40B4-BE49-F238E27FC236}">
                <a16:creationId xmlns:a16="http://schemas.microsoft.com/office/drawing/2014/main" id="{AB1C0764-8566-7142-B6D7-A91B61EACFC0}"/>
              </a:ext>
            </a:extLst>
          </p:cNvPr>
          <p:cNvPicPr>
            <a:picLocks noChangeAspect="1"/>
          </p:cNvPicPr>
          <p:nvPr/>
        </p:nvPicPr>
        <p:blipFill>
          <a:blip r:embed="rId3"/>
          <a:stretch>
            <a:fillRect/>
          </a:stretch>
        </p:blipFill>
        <p:spPr>
          <a:xfrm>
            <a:off x="866145" y="1443972"/>
            <a:ext cx="10459711" cy="5160912"/>
          </a:xfrm>
          <a:prstGeom prst="rect">
            <a:avLst/>
          </a:prstGeom>
        </p:spPr>
      </p:pic>
    </p:spTree>
    <p:extLst>
      <p:ext uri="{BB962C8B-B14F-4D97-AF65-F5344CB8AC3E}">
        <p14:creationId xmlns:p14="http://schemas.microsoft.com/office/powerpoint/2010/main" val="3619380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538372"/>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General IED: Contributory Factors</a:t>
            </a:r>
            <a:endParaRPr dirty="0"/>
          </a:p>
        </p:txBody>
      </p:sp>
      <p:pic>
        <p:nvPicPr>
          <p:cNvPr id="64" name="Google Shape;64;p14"/>
          <p:cNvPicPr preferRelativeResize="0"/>
          <p:nvPr/>
        </p:nvPicPr>
        <p:blipFill>
          <a:blip r:embed="rId3">
            <a:alphaModFix/>
          </a:blip>
          <a:stretch>
            <a:fillRect/>
          </a:stretch>
        </p:blipFill>
        <p:spPr>
          <a:xfrm>
            <a:off x="8981267" y="6003600"/>
            <a:ext cx="1778133" cy="173133"/>
          </a:xfrm>
          <a:prstGeom prst="rect">
            <a:avLst/>
          </a:prstGeom>
          <a:noFill/>
          <a:ln>
            <a:noFill/>
          </a:ln>
        </p:spPr>
      </p:pic>
      <p:pic>
        <p:nvPicPr>
          <p:cNvPr id="65" name="Google Shape;65;p14"/>
          <p:cNvPicPr preferRelativeResize="0"/>
          <p:nvPr/>
        </p:nvPicPr>
        <p:blipFill>
          <a:blip r:embed="rId3">
            <a:alphaModFix/>
          </a:blip>
          <a:stretch>
            <a:fillRect/>
          </a:stretch>
        </p:blipFill>
        <p:spPr>
          <a:xfrm rot="1441243">
            <a:off x="10232363" y="4937932"/>
            <a:ext cx="554512" cy="173136"/>
          </a:xfrm>
          <a:prstGeom prst="rect">
            <a:avLst/>
          </a:prstGeom>
          <a:noFill/>
          <a:ln>
            <a:noFill/>
          </a:ln>
        </p:spPr>
      </p:pic>
      <p:pic>
        <p:nvPicPr>
          <p:cNvPr id="66" name="Google Shape;66;p14"/>
          <p:cNvPicPr preferRelativeResize="0"/>
          <p:nvPr/>
        </p:nvPicPr>
        <p:blipFill>
          <a:blip r:embed="rId3">
            <a:alphaModFix/>
          </a:blip>
          <a:stretch>
            <a:fillRect/>
          </a:stretch>
        </p:blipFill>
        <p:spPr>
          <a:xfrm rot="-1431565">
            <a:off x="8431397" y="6353829"/>
            <a:ext cx="188180" cy="173132"/>
          </a:xfrm>
          <a:prstGeom prst="rect">
            <a:avLst/>
          </a:prstGeom>
          <a:noFill/>
          <a:ln>
            <a:noFill/>
          </a:ln>
        </p:spPr>
      </p:pic>
      <p:graphicFrame>
        <p:nvGraphicFramePr>
          <p:cNvPr id="67" name="Google Shape;67;p14"/>
          <p:cNvGraphicFramePr/>
          <p:nvPr>
            <p:extLst>
              <p:ext uri="{D42A27DB-BD31-4B8C-83A1-F6EECF244321}">
                <p14:modId xmlns:p14="http://schemas.microsoft.com/office/powerpoint/2010/main" val="721306146"/>
              </p:ext>
            </p:extLst>
          </p:nvPr>
        </p:nvGraphicFramePr>
        <p:xfrm>
          <a:off x="7540487" y="1415143"/>
          <a:ext cx="4536749" cy="1692802"/>
        </p:xfrm>
        <a:graphic>
          <a:graphicData uri="http://schemas.openxmlformats.org/drawingml/2006/table">
            <a:tbl>
              <a:tblPr>
                <a:noFill/>
              </a:tblPr>
              <a:tblGrid>
                <a:gridCol w="1788571">
                  <a:extLst>
                    <a:ext uri="{9D8B030D-6E8A-4147-A177-3AD203B41FA5}">
                      <a16:colId xmlns:a16="http://schemas.microsoft.com/office/drawing/2014/main" val="20000"/>
                    </a:ext>
                  </a:extLst>
                </a:gridCol>
                <a:gridCol w="1099457">
                  <a:extLst>
                    <a:ext uri="{9D8B030D-6E8A-4147-A177-3AD203B41FA5}">
                      <a16:colId xmlns:a16="http://schemas.microsoft.com/office/drawing/2014/main" val="20001"/>
                    </a:ext>
                  </a:extLst>
                </a:gridCol>
                <a:gridCol w="1648721">
                  <a:extLst>
                    <a:ext uri="{9D8B030D-6E8A-4147-A177-3AD203B41FA5}">
                      <a16:colId xmlns:a16="http://schemas.microsoft.com/office/drawing/2014/main" val="20002"/>
                    </a:ext>
                  </a:extLst>
                </a:gridCol>
              </a:tblGrid>
              <a:tr h="846401">
                <a:tc>
                  <a:txBody>
                    <a:bodyPr/>
                    <a:lstStyle/>
                    <a:p>
                      <a:pPr marL="0" lvl="0" indent="0" algn="l" rtl="0">
                        <a:lnSpc>
                          <a:spcPct val="115000"/>
                        </a:lnSpc>
                        <a:spcBef>
                          <a:spcPts val="0"/>
                        </a:spcBef>
                        <a:spcAft>
                          <a:spcPts val="0"/>
                        </a:spcAft>
                        <a:buNone/>
                      </a:pPr>
                      <a:r>
                        <a:rPr lang="en-US" sz="1300" b="1" dirty="0"/>
                        <a:t>Motivating Attack</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Q1174599</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Motivation for attack</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846401">
                <a:tc>
                  <a:txBody>
                    <a:bodyPr/>
                    <a:lstStyle/>
                    <a:p>
                      <a:pPr algn="l"/>
                      <a:r>
                        <a:rPr lang="en-US" sz="1500" b="1" dirty="0">
                          <a:solidFill>
                            <a:srgbClr val="000000"/>
                          </a:solidFill>
                          <a:effectLst/>
                          <a:latin typeface="+mn-lt"/>
                        </a:rPr>
                        <a:t> Demonstration </a:t>
                      </a:r>
                      <a:endParaRPr lang="en-US" sz="1500" b="1" dirty="0">
                        <a:effectLst/>
                        <a:latin typeface="+mn-lt"/>
                      </a:endParaRPr>
                    </a:p>
                  </a:txBody>
                  <a:tcPr marL="8647" marR="8647" marT="8647" marB="8647"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algn="l"/>
                      <a:r>
                        <a:rPr lang="en-US" sz="1500" dirty="0">
                          <a:solidFill>
                            <a:srgbClr val="000000"/>
                          </a:solidFill>
                          <a:effectLst/>
                          <a:latin typeface="+mn-lt"/>
                        </a:rPr>
                        <a:t>Q175331</a:t>
                      </a:r>
                      <a:endParaRPr lang="en-US" sz="1500" dirty="0">
                        <a:effectLst/>
                        <a:latin typeface="+mn-lt"/>
                      </a:endParaRPr>
                    </a:p>
                  </a:txBody>
                  <a:tcPr marL="8647" marR="8647" marT="8647" marB="8647"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algn="l"/>
                      <a:r>
                        <a:rPr lang="en-US" sz="1500" dirty="0">
                          <a:solidFill>
                            <a:srgbClr val="000000"/>
                          </a:solidFill>
                          <a:effectLst/>
                          <a:latin typeface="+mn-lt"/>
                        </a:rPr>
                        <a:t> demonstration that triggered the bomb</a:t>
                      </a:r>
                      <a:endParaRPr lang="en-US" sz="1500" dirty="0">
                        <a:effectLst/>
                        <a:latin typeface="+mn-lt"/>
                      </a:endParaRPr>
                    </a:p>
                  </a:txBody>
                  <a:tcPr marL="8647" marR="8647" marT="8647" marB="8647"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3"/>
                  </a:ext>
                </a:extLst>
              </a:tr>
            </a:tbl>
          </a:graphicData>
        </a:graphic>
      </p:graphicFrame>
      <p:pic>
        <p:nvPicPr>
          <p:cNvPr id="4" name="Picture 3" descr="Diagram&#10;&#10;Description automatically generated">
            <a:extLst>
              <a:ext uri="{FF2B5EF4-FFF2-40B4-BE49-F238E27FC236}">
                <a16:creationId xmlns:a16="http://schemas.microsoft.com/office/drawing/2014/main" id="{BB47A71F-677B-D441-B0D4-22FD1F894ACF}"/>
              </a:ext>
            </a:extLst>
          </p:cNvPr>
          <p:cNvPicPr>
            <a:picLocks noChangeAspect="1"/>
          </p:cNvPicPr>
          <p:nvPr/>
        </p:nvPicPr>
        <p:blipFill>
          <a:blip r:embed="rId4"/>
          <a:stretch>
            <a:fillRect/>
          </a:stretch>
        </p:blipFill>
        <p:spPr>
          <a:xfrm>
            <a:off x="629036" y="1592279"/>
            <a:ext cx="6502400" cy="3877733"/>
          </a:xfrm>
          <a:prstGeom prst="rect">
            <a:avLst/>
          </a:prstGeom>
        </p:spPr>
      </p:pic>
    </p:spTree>
    <p:extLst>
      <p:ext uri="{BB962C8B-B14F-4D97-AF65-F5344CB8AC3E}">
        <p14:creationId xmlns:p14="http://schemas.microsoft.com/office/powerpoint/2010/main" val="970759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538372"/>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General IED: Planning</a:t>
            </a:r>
            <a:endParaRPr dirty="0"/>
          </a:p>
        </p:txBody>
      </p:sp>
      <p:pic>
        <p:nvPicPr>
          <p:cNvPr id="64" name="Google Shape;64;p14"/>
          <p:cNvPicPr preferRelativeResize="0"/>
          <p:nvPr/>
        </p:nvPicPr>
        <p:blipFill>
          <a:blip r:embed="rId3">
            <a:alphaModFix/>
          </a:blip>
          <a:stretch>
            <a:fillRect/>
          </a:stretch>
        </p:blipFill>
        <p:spPr>
          <a:xfrm>
            <a:off x="8981267" y="6003600"/>
            <a:ext cx="1778133" cy="173133"/>
          </a:xfrm>
          <a:prstGeom prst="rect">
            <a:avLst/>
          </a:prstGeom>
          <a:noFill/>
          <a:ln>
            <a:noFill/>
          </a:ln>
        </p:spPr>
      </p:pic>
      <p:pic>
        <p:nvPicPr>
          <p:cNvPr id="65" name="Google Shape;65;p14"/>
          <p:cNvPicPr preferRelativeResize="0"/>
          <p:nvPr/>
        </p:nvPicPr>
        <p:blipFill>
          <a:blip r:embed="rId3">
            <a:alphaModFix/>
          </a:blip>
          <a:stretch>
            <a:fillRect/>
          </a:stretch>
        </p:blipFill>
        <p:spPr>
          <a:xfrm rot="1441243">
            <a:off x="10232363" y="4937932"/>
            <a:ext cx="554512" cy="173136"/>
          </a:xfrm>
          <a:prstGeom prst="rect">
            <a:avLst/>
          </a:prstGeom>
          <a:noFill/>
          <a:ln>
            <a:noFill/>
          </a:ln>
        </p:spPr>
      </p:pic>
      <p:pic>
        <p:nvPicPr>
          <p:cNvPr id="66" name="Google Shape;66;p14"/>
          <p:cNvPicPr preferRelativeResize="0"/>
          <p:nvPr/>
        </p:nvPicPr>
        <p:blipFill>
          <a:blip r:embed="rId3">
            <a:alphaModFix/>
          </a:blip>
          <a:stretch>
            <a:fillRect/>
          </a:stretch>
        </p:blipFill>
        <p:spPr>
          <a:xfrm rot="-1431565">
            <a:off x="8431397" y="6353829"/>
            <a:ext cx="188180" cy="173132"/>
          </a:xfrm>
          <a:prstGeom prst="rect">
            <a:avLst/>
          </a:prstGeom>
          <a:noFill/>
          <a:ln>
            <a:noFill/>
          </a:ln>
        </p:spPr>
      </p:pic>
      <p:graphicFrame>
        <p:nvGraphicFramePr>
          <p:cNvPr id="67" name="Google Shape;67;p14"/>
          <p:cNvGraphicFramePr/>
          <p:nvPr>
            <p:extLst>
              <p:ext uri="{D42A27DB-BD31-4B8C-83A1-F6EECF244321}">
                <p14:modId xmlns:p14="http://schemas.microsoft.com/office/powerpoint/2010/main" val="2746808599"/>
              </p:ext>
            </p:extLst>
          </p:nvPr>
        </p:nvGraphicFramePr>
        <p:xfrm>
          <a:off x="7540487" y="1415143"/>
          <a:ext cx="4536749" cy="4232005"/>
        </p:xfrm>
        <a:graphic>
          <a:graphicData uri="http://schemas.openxmlformats.org/drawingml/2006/table">
            <a:tbl>
              <a:tblPr>
                <a:noFill/>
              </a:tblPr>
              <a:tblGrid>
                <a:gridCol w="1788571">
                  <a:extLst>
                    <a:ext uri="{9D8B030D-6E8A-4147-A177-3AD203B41FA5}">
                      <a16:colId xmlns:a16="http://schemas.microsoft.com/office/drawing/2014/main" val="20000"/>
                    </a:ext>
                  </a:extLst>
                </a:gridCol>
                <a:gridCol w="1099457">
                  <a:extLst>
                    <a:ext uri="{9D8B030D-6E8A-4147-A177-3AD203B41FA5}">
                      <a16:colId xmlns:a16="http://schemas.microsoft.com/office/drawing/2014/main" val="20001"/>
                    </a:ext>
                  </a:extLst>
                </a:gridCol>
                <a:gridCol w="1648721">
                  <a:extLst>
                    <a:ext uri="{9D8B030D-6E8A-4147-A177-3AD203B41FA5}">
                      <a16:colId xmlns:a16="http://schemas.microsoft.com/office/drawing/2014/main" val="20002"/>
                    </a:ext>
                  </a:extLst>
                </a:gridCol>
              </a:tblGrid>
              <a:tr h="846401">
                <a:tc>
                  <a:txBody>
                    <a:bodyPr/>
                    <a:lstStyle/>
                    <a:p>
                      <a:pPr marL="0" lvl="0" indent="0" algn="l" rtl="0">
                        <a:lnSpc>
                          <a:spcPct val="115000"/>
                        </a:lnSpc>
                        <a:spcBef>
                          <a:spcPts val="0"/>
                        </a:spcBef>
                        <a:spcAft>
                          <a:spcPts val="0"/>
                        </a:spcAft>
                        <a:buNone/>
                      </a:pPr>
                      <a:r>
                        <a:rPr lang="en-US" sz="1300" b="1" dirty="0"/>
                        <a:t>L</a:t>
                      </a:r>
                      <a:r>
                        <a:rPr lang="en" sz="1300" b="1" dirty="0"/>
                        <a:t>earn manufacture process</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Q8434</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learn about the manufacture process</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846401">
                <a:tc>
                  <a:txBody>
                    <a:bodyPr/>
                    <a:lstStyle/>
                    <a:p>
                      <a:pPr marL="0" lvl="0" indent="0" algn="l" rtl="0">
                        <a:lnSpc>
                          <a:spcPct val="115000"/>
                        </a:lnSpc>
                        <a:spcBef>
                          <a:spcPts val="0"/>
                        </a:spcBef>
                        <a:spcAft>
                          <a:spcPts val="0"/>
                        </a:spcAft>
                        <a:buNone/>
                      </a:pPr>
                      <a:r>
                        <a:rPr lang="en" sz="1300" b="1" dirty="0"/>
                        <a:t>Talking to leader</a:t>
                      </a:r>
                      <a:endParaRPr sz="13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Q1472062</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asking the leader about the bomb plan</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r h="846401">
                <a:tc>
                  <a:txBody>
                    <a:bodyPr/>
                    <a:lstStyle/>
                    <a:p>
                      <a:pPr marL="0" lvl="0" indent="0" algn="l" rtl="0">
                        <a:lnSpc>
                          <a:spcPct val="115000"/>
                        </a:lnSpc>
                        <a:spcBef>
                          <a:spcPts val="0"/>
                        </a:spcBef>
                        <a:spcAft>
                          <a:spcPts val="0"/>
                        </a:spcAft>
                        <a:buNone/>
                      </a:pPr>
                      <a:r>
                        <a:rPr lang="en" sz="1300" b="1" dirty="0"/>
                        <a:t>Determine attack target</a:t>
                      </a:r>
                      <a:endParaRPr sz="13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a:t>Q1665268</a:t>
                      </a:r>
                      <a:endParaRPr sz="13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requester asks to determine a specific target</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2"/>
                  </a:ext>
                </a:extLst>
              </a:tr>
              <a:tr h="846401">
                <a:tc>
                  <a:txBody>
                    <a:bodyPr/>
                    <a:lstStyle/>
                    <a:p>
                      <a:pPr marL="0" lvl="0" indent="0" algn="l" rtl="0">
                        <a:lnSpc>
                          <a:spcPct val="115000"/>
                        </a:lnSpc>
                        <a:spcBef>
                          <a:spcPts val="0"/>
                        </a:spcBef>
                        <a:spcAft>
                          <a:spcPts val="0"/>
                        </a:spcAft>
                        <a:buNone/>
                      </a:pPr>
                      <a:r>
                        <a:rPr lang="en" sz="1300" b="1" dirty="0"/>
                        <a:t>Purchase components</a:t>
                      </a:r>
                      <a:endParaRPr sz="13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a:t>Q21651837</a:t>
                      </a:r>
                      <a:endParaRPr sz="13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buy the materials to make the bomb</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3"/>
                  </a:ext>
                </a:extLst>
              </a:tr>
              <a:tr h="846401">
                <a:tc>
                  <a:txBody>
                    <a:bodyPr/>
                    <a:lstStyle/>
                    <a:p>
                      <a:pPr marL="0" lvl="0" indent="0" algn="l" rtl="0">
                        <a:lnSpc>
                          <a:spcPct val="115000"/>
                        </a:lnSpc>
                        <a:spcBef>
                          <a:spcPts val="0"/>
                        </a:spcBef>
                        <a:spcAft>
                          <a:spcPts val="0"/>
                        </a:spcAft>
                        <a:buNone/>
                      </a:pPr>
                      <a:r>
                        <a:rPr lang="en" sz="1300" b="1" dirty="0"/>
                        <a:t>Assemble IED </a:t>
                      </a:r>
                      <a:endParaRPr sz="13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a:t>Q187939</a:t>
                      </a:r>
                      <a:endParaRPr sz="13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manufacturing the bomb</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4"/>
                  </a:ext>
                </a:extLst>
              </a:tr>
            </a:tbl>
          </a:graphicData>
        </a:graphic>
      </p:graphicFrame>
      <p:pic>
        <p:nvPicPr>
          <p:cNvPr id="3" name="Picture 2" descr="A picture containing sky, yellow&#10;&#10;Description automatically generated">
            <a:extLst>
              <a:ext uri="{FF2B5EF4-FFF2-40B4-BE49-F238E27FC236}">
                <a16:creationId xmlns:a16="http://schemas.microsoft.com/office/drawing/2014/main" id="{615B186C-3F4B-1B41-8703-7ACED8540DD6}"/>
              </a:ext>
            </a:extLst>
          </p:cNvPr>
          <p:cNvPicPr>
            <a:picLocks noChangeAspect="1"/>
          </p:cNvPicPr>
          <p:nvPr/>
        </p:nvPicPr>
        <p:blipFill>
          <a:blip r:embed="rId4"/>
          <a:stretch>
            <a:fillRect/>
          </a:stretch>
        </p:blipFill>
        <p:spPr>
          <a:xfrm>
            <a:off x="256980" y="2065425"/>
            <a:ext cx="7061200" cy="4656667"/>
          </a:xfrm>
          <a:prstGeom prst="rect">
            <a:avLst/>
          </a:prstGeom>
        </p:spPr>
      </p:pic>
    </p:spTree>
    <p:extLst>
      <p:ext uri="{BB962C8B-B14F-4D97-AF65-F5344CB8AC3E}">
        <p14:creationId xmlns:p14="http://schemas.microsoft.com/office/powerpoint/2010/main" val="1693005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General IED: Execution</a:t>
            </a:r>
            <a:endParaRPr dirty="0"/>
          </a:p>
        </p:txBody>
      </p:sp>
      <p:graphicFrame>
        <p:nvGraphicFramePr>
          <p:cNvPr id="84" name="Google Shape;84;p15"/>
          <p:cNvGraphicFramePr/>
          <p:nvPr>
            <p:extLst>
              <p:ext uri="{D42A27DB-BD31-4B8C-83A1-F6EECF244321}">
                <p14:modId xmlns:p14="http://schemas.microsoft.com/office/powerpoint/2010/main" val="1478450820"/>
              </p:ext>
            </p:extLst>
          </p:nvPr>
        </p:nvGraphicFramePr>
        <p:xfrm>
          <a:off x="7018848" y="1267588"/>
          <a:ext cx="5028688" cy="4924829"/>
        </p:xfrm>
        <a:graphic>
          <a:graphicData uri="http://schemas.openxmlformats.org/drawingml/2006/table">
            <a:tbl>
              <a:tblPr>
                <a:noFill/>
              </a:tblPr>
              <a:tblGrid>
                <a:gridCol w="1948031">
                  <a:extLst>
                    <a:ext uri="{9D8B030D-6E8A-4147-A177-3AD203B41FA5}">
                      <a16:colId xmlns:a16="http://schemas.microsoft.com/office/drawing/2014/main" val="20000"/>
                    </a:ext>
                  </a:extLst>
                </a:gridCol>
                <a:gridCol w="1160416">
                  <a:extLst>
                    <a:ext uri="{9D8B030D-6E8A-4147-A177-3AD203B41FA5}">
                      <a16:colId xmlns:a16="http://schemas.microsoft.com/office/drawing/2014/main" val="20001"/>
                    </a:ext>
                  </a:extLst>
                </a:gridCol>
                <a:gridCol w="1920241">
                  <a:extLst>
                    <a:ext uri="{9D8B030D-6E8A-4147-A177-3AD203B41FA5}">
                      <a16:colId xmlns:a16="http://schemas.microsoft.com/office/drawing/2014/main" val="20002"/>
                    </a:ext>
                  </a:extLst>
                </a:gridCol>
              </a:tblGrid>
              <a:tr h="577935">
                <a:tc>
                  <a:txBody>
                    <a:bodyPr/>
                    <a:lstStyle/>
                    <a:p>
                      <a:pPr marL="0" lvl="0" indent="0" algn="l" rtl="0">
                        <a:lnSpc>
                          <a:spcPct val="115000"/>
                        </a:lnSpc>
                        <a:spcBef>
                          <a:spcPts val="0"/>
                        </a:spcBef>
                        <a:spcAft>
                          <a:spcPts val="0"/>
                        </a:spcAft>
                        <a:buNone/>
                      </a:pPr>
                      <a:r>
                        <a:rPr lang="en" sz="1400" b="1" dirty="0"/>
                        <a:t>Announce Attack</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Q325980</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announce the possible bombing </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428746305"/>
                  </a:ext>
                </a:extLst>
              </a:tr>
              <a:tr h="823299">
                <a:tc>
                  <a:txBody>
                    <a:bodyPr/>
                    <a:lstStyle/>
                    <a:p>
                      <a:pPr marL="0" lvl="0" indent="0" algn="l" rtl="0">
                        <a:lnSpc>
                          <a:spcPct val="115000"/>
                        </a:lnSpc>
                        <a:spcBef>
                          <a:spcPts val="0"/>
                        </a:spcBef>
                        <a:spcAft>
                          <a:spcPts val="0"/>
                        </a:spcAft>
                        <a:buNone/>
                      </a:pPr>
                      <a:r>
                        <a:rPr lang="en-US" sz="1400" b="1" dirty="0"/>
                        <a:t>Attempt to Neutralize IED</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t>Q5185976</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t>police move in to interfere with and neutralize IED</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623013615"/>
                  </a:ext>
                </a:extLst>
              </a:tr>
              <a:tr h="577935">
                <a:tc>
                  <a:txBody>
                    <a:bodyPr/>
                    <a:lstStyle/>
                    <a:p>
                      <a:pPr marL="0" lvl="0" indent="0" algn="l" rtl="0">
                        <a:lnSpc>
                          <a:spcPct val="115000"/>
                        </a:lnSpc>
                        <a:spcBef>
                          <a:spcPts val="0"/>
                        </a:spcBef>
                        <a:spcAft>
                          <a:spcPts val="0"/>
                        </a:spcAft>
                        <a:buNone/>
                      </a:pPr>
                      <a:r>
                        <a:rPr lang="en" sz="1400" b="1" dirty="0"/>
                        <a:t>Move IED</a:t>
                      </a:r>
                      <a:endParaRPr sz="14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Q7590</a:t>
                      </a:r>
                      <a:endParaRPr sz="14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transport the bomb to the target</a:t>
                      </a:r>
                      <a:endParaRPr sz="14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73545">
                <a:tc>
                  <a:txBody>
                    <a:bodyPr/>
                    <a:lstStyle/>
                    <a:p>
                      <a:pPr marL="0" lvl="0" indent="0" algn="l" rtl="0">
                        <a:lnSpc>
                          <a:spcPct val="115000"/>
                        </a:lnSpc>
                        <a:spcBef>
                          <a:spcPts val="0"/>
                        </a:spcBef>
                        <a:spcAft>
                          <a:spcPts val="0"/>
                        </a:spcAft>
                        <a:buNone/>
                      </a:pPr>
                      <a:r>
                        <a:rPr lang="en" sz="1400" b="1" dirty="0"/>
                        <a:t>Detonate IED</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Q891854</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bomb attack starts</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079904373"/>
                  </a:ext>
                </a:extLst>
              </a:tr>
              <a:tr h="473545">
                <a:tc>
                  <a:txBody>
                    <a:bodyPr/>
                    <a:lstStyle/>
                    <a:p>
                      <a:pPr marL="0" lvl="0" indent="0" algn="l" rtl="0">
                        <a:lnSpc>
                          <a:spcPct val="115000"/>
                        </a:lnSpc>
                        <a:spcBef>
                          <a:spcPts val="0"/>
                        </a:spcBef>
                        <a:spcAft>
                          <a:spcPts val="0"/>
                        </a:spcAft>
                        <a:buNone/>
                      </a:pPr>
                      <a:r>
                        <a:rPr lang="en" sz="1400" b="1" dirty="0"/>
                        <a:t>Defuse IED </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Q649416</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leave the bomb</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51832478"/>
                  </a:ext>
                </a:extLst>
              </a:tr>
              <a:tr h="473545">
                <a:tc>
                  <a:txBody>
                    <a:bodyPr/>
                    <a:lstStyle/>
                    <a:p>
                      <a:pPr marL="0" lvl="0" indent="0" algn="l" rtl="0">
                        <a:lnSpc>
                          <a:spcPct val="115000"/>
                        </a:lnSpc>
                        <a:spcBef>
                          <a:spcPts val="0"/>
                        </a:spcBef>
                        <a:spcAft>
                          <a:spcPts val="0"/>
                        </a:spcAft>
                        <a:buNone/>
                      </a:pPr>
                      <a:r>
                        <a:rPr lang="en" sz="1400" b="1" dirty="0"/>
                        <a:t>Death from Explosion</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Q4</a:t>
                      </a:r>
                      <a:endParaRPr sz="14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death of victims</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008641156"/>
                  </a:ext>
                </a:extLst>
              </a:tr>
              <a:tr h="473545">
                <a:tc>
                  <a:txBody>
                    <a:bodyPr/>
                    <a:lstStyle/>
                    <a:p>
                      <a:pPr marL="0" lvl="0" indent="0" algn="l" rtl="0">
                        <a:lnSpc>
                          <a:spcPct val="115000"/>
                        </a:lnSpc>
                        <a:spcBef>
                          <a:spcPts val="0"/>
                        </a:spcBef>
                        <a:spcAft>
                          <a:spcPts val="0"/>
                        </a:spcAft>
                        <a:buNone/>
                      </a:pPr>
                      <a:r>
                        <a:rPr lang="en" sz="1400" b="1" dirty="0"/>
                        <a:t>Damage from Explosion</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Q481609</a:t>
                      </a:r>
                      <a:endParaRPr sz="14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damage of the target</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551001827"/>
                  </a:ext>
                </a:extLst>
              </a:tr>
              <a:tr h="473545">
                <a:tc>
                  <a:txBody>
                    <a:bodyPr/>
                    <a:lstStyle/>
                    <a:p>
                      <a:pPr marL="0" lvl="0" indent="0" algn="l" rtl="0">
                        <a:lnSpc>
                          <a:spcPct val="115000"/>
                        </a:lnSpc>
                        <a:spcBef>
                          <a:spcPts val="0"/>
                        </a:spcBef>
                        <a:spcAft>
                          <a:spcPts val="0"/>
                        </a:spcAft>
                        <a:buNone/>
                      </a:pPr>
                      <a:r>
                        <a:rPr lang="en" sz="1400" b="1" dirty="0"/>
                        <a:t>Injury from Explosion</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Q193078</a:t>
                      </a:r>
                      <a:endParaRPr sz="14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injury of victims</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51722876"/>
                  </a:ext>
                </a:extLst>
              </a:tr>
              <a:tr h="577935">
                <a:tc>
                  <a:txBody>
                    <a:bodyPr/>
                    <a:lstStyle/>
                    <a:p>
                      <a:pPr marL="0" lvl="0" indent="0" algn="l" rtl="0">
                        <a:lnSpc>
                          <a:spcPct val="115000"/>
                        </a:lnSpc>
                        <a:spcBef>
                          <a:spcPts val="0"/>
                        </a:spcBef>
                        <a:spcAft>
                          <a:spcPts val="0"/>
                        </a:spcAft>
                        <a:buNone/>
                      </a:pPr>
                      <a:r>
                        <a:rPr lang="en" sz="1400" b="1" dirty="0"/>
                        <a:t>Destruction from Explosion</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Q17781833</a:t>
                      </a:r>
                      <a:endParaRPr sz="14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destruction of the target</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324573841"/>
                  </a:ext>
                </a:extLst>
              </a:tr>
            </a:tbl>
          </a:graphicData>
        </a:graphic>
      </p:graphicFrame>
      <p:pic>
        <p:nvPicPr>
          <p:cNvPr id="4" name="Picture 3" descr="Diagram&#10;&#10;Description automatically generated">
            <a:extLst>
              <a:ext uri="{FF2B5EF4-FFF2-40B4-BE49-F238E27FC236}">
                <a16:creationId xmlns:a16="http://schemas.microsoft.com/office/drawing/2014/main" id="{E69B00FE-C4EE-8B44-B8BE-63A41A9FED58}"/>
              </a:ext>
            </a:extLst>
          </p:cNvPr>
          <p:cNvPicPr>
            <a:picLocks noChangeAspect="1"/>
          </p:cNvPicPr>
          <p:nvPr/>
        </p:nvPicPr>
        <p:blipFill>
          <a:blip r:embed="rId3"/>
          <a:stretch>
            <a:fillRect/>
          </a:stretch>
        </p:blipFill>
        <p:spPr>
          <a:xfrm>
            <a:off x="218586" y="1501199"/>
            <a:ext cx="6800263" cy="4555200"/>
          </a:xfrm>
          <a:prstGeom prst="rect">
            <a:avLst/>
          </a:prstGeom>
        </p:spPr>
      </p:pic>
    </p:spTree>
    <p:extLst>
      <p:ext uri="{BB962C8B-B14F-4D97-AF65-F5344CB8AC3E}">
        <p14:creationId xmlns:p14="http://schemas.microsoft.com/office/powerpoint/2010/main" val="1910024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108635" y="255316"/>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General IED: Response</a:t>
            </a:r>
            <a:endParaRPr dirty="0"/>
          </a:p>
        </p:txBody>
      </p:sp>
      <p:pic>
        <p:nvPicPr>
          <p:cNvPr id="91" name="Google Shape;91;p16"/>
          <p:cNvPicPr preferRelativeResize="0"/>
          <p:nvPr/>
        </p:nvPicPr>
        <p:blipFill>
          <a:blip r:embed="rId3">
            <a:alphaModFix/>
          </a:blip>
          <a:stretch>
            <a:fillRect/>
          </a:stretch>
        </p:blipFill>
        <p:spPr>
          <a:xfrm rot="-1257333">
            <a:off x="493133" y="3719992"/>
            <a:ext cx="819871" cy="585216"/>
          </a:xfrm>
          <a:prstGeom prst="rect">
            <a:avLst/>
          </a:prstGeom>
          <a:noFill/>
          <a:ln>
            <a:noFill/>
          </a:ln>
        </p:spPr>
      </p:pic>
      <p:pic>
        <p:nvPicPr>
          <p:cNvPr id="92" name="Google Shape;92;p16"/>
          <p:cNvPicPr preferRelativeResize="0"/>
          <p:nvPr/>
        </p:nvPicPr>
        <p:blipFill>
          <a:blip r:embed="rId3">
            <a:alphaModFix/>
          </a:blip>
          <a:stretch>
            <a:fillRect/>
          </a:stretch>
        </p:blipFill>
        <p:spPr>
          <a:xfrm>
            <a:off x="464867" y="4116767"/>
            <a:ext cx="699967" cy="307267"/>
          </a:xfrm>
          <a:prstGeom prst="rect">
            <a:avLst/>
          </a:prstGeom>
          <a:noFill/>
          <a:ln>
            <a:noFill/>
          </a:ln>
        </p:spPr>
      </p:pic>
      <p:pic>
        <p:nvPicPr>
          <p:cNvPr id="93" name="Google Shape;93;p16"/>
          <p:cNvPicPr preferRelativeResize="0"/>
          <p:nvPr/>
        </p:nvPicPr>
        <p:blipFill>
          <a:blip r:embed="rId3">
            <a:alphaModFix/>
          </a:blip>
          <a:stretch>
            <a:fillRect/>
          </a:stretch>
        </p:blipFill>
        <p:spPr>
          <a:xfrm>
            <a:off x="464867" y="4424033"/>
            <a:ext cx="893867" cy="392384"/>
          </a:xfrm>
          <a:prstGeom prst="rect">
            <a:avLst/>
          </a:prstGeom>
          <a:noFill/>
          <a:ln>
            <a:noFill/>
          </a:ln>
        </p:spPr>
      </p:pic>
      <p:pic>
        <p:nvPicPr>
          <p:cNvPr id="94" name="Google Shape;94;p16"/>
          <p:cNvPicPr preferRelativeResize="0"/>
          <p:nvPr/>
        </p:nvPicPr>
        <p:blipFill>
          <a:blip r:embed="rId3">
            <a:alphaModFix/>
          </a:blip>
          <a:stretch>
            <a:fillRect/>
          </a:stretch>
        </p:blipFill>
        <p:spPr>
          <a:xfrm>
            <a:off x="1199933" y="3798634"/>
            <a:ext cx="158800" cy="359900"/>
          </a:xfrm>
          <a:prstGeom prst="rect">
            <a:avLst/>
          </a:prstGeom>
          <a:noFill/>
          <a:ln>
            <a:noFill/>
          </a:ln>
        </p:spPr>
      </p:pic>
      <p:pic>
        <p:nvPicPr>
          <p:cNvPr id="95" name="Google Shape;95;p16"/>
          <p:cNvPicPr preferRelativeResize="0"/>
          <p:nvPr/>
        </p:nvPicPr>
        <p:blipFill>
          <a:blip r:embed="rId3">
            <a:alphaModFix/>
          </a:blip>
          <a:stretch>
            <a:fillRect/>
          </a:stretch>
        </p:blipFill>
        <p:spPr>
          <a:xfrm>
            <a:off x="5069900" y="2252433"/>
            <a:ext cx="510867" cy="392400"/>
          </a:xfrm>
          <a:prstGeom prst="rect">
            <a:avLst/>
          </a:prstGeom>
          <a:noFill/>
          <a:ln>
            <a:noFill/>
          </a:ln>
        </p:spPr>
      </p:pic>
      <p:graphicFrame>
        <p:nvGraphicFramePr>
          <p:cNvPr id="96" name="Google Shape;96;p16"/>
          <p:cNvGraphicFramePr/>
          <p:nvPr>
            <p:extLst>
              <p:ext uri="{D42A27DB-BD31-4B8C-83A1-F6EECF244321}">
                <p14:modId xmlns:p14="http://schemas.microsoft.com/office/powerpoint/2010/main" val="1871217834"/>
              </p:ext>
            </p:extLst>
          </p:nvPr>
        </p:nvGraphicFramePr>
        <p:xfrm>
          <a:off x="108635" y="1052764"/>
          <a:ext cx="4831776" cy="5576077"/>
        </p:xfrm>
        <a:graphic>
          <a:graphicData uri="http://schemas.openxmlformats.org/drawingml/2006/table">
            <a:tbl>
              <a:tblPr>
                <a:noFill/>
              </a:tblPr>
              <a:tblGrid>
                <a:gridCol w="1912175">
                  <a:extLst>
                    <a:ext uri="{9D8B030D-6E8A-4147-A177-3AD203B41FA5}">
                      <a16:colId xmlns:a16="http://schemas.microsoft.com/office/drawing/2014/main" val="20000"/>
                    </a:ext>
                  </a:extLst>
                </a:gridCol>
                <a:gridCol w="1030028">
                  <a:extLst>
                    <a:ext uri="{9D8B030D-6E8A-4147-A177-3AD203B41FA5}">
                      <a16:colId xmlns:a16="http://schemas.microsoft.com/office/drawing/2014/main" val="20001"/>
                    </a:ext>
                  </a:extLst>
                </a:gridCol>
                <a:gridCol w="1889573">
                  <a:extLst>
                    <a:ext uri="{9D8B030D-6E8A-4147-A177-3AD203B41FA5}">
                      <a16:colId xmlns:a16="http://schemas.microsoft.com/office/drawing/2014/main" val="20002"/>
                    </a:ext>
                  </a:extLst>
                </a:gridCol>
              </a:tblGrid>
              <a:tr h="406088">
                <a:tc>
                  <a:txBody>
                    <a:bodyPr/>
                    <a:lstStyle/>
                    <a:p>
                      <a:pPr marL="0" lvl="0" indent="0" algn="l" rtl="0">
                        <a:lnSpc>
                          <a:spcPct val="115000"/>
                        </a:lnSpc>
                        <a:spcBef>
                          <a:spcPts val="0"/>
                        </a:spcBef>
                        <a:spcAft>
                          <a:spcPts val="0"/>
                        </a:spcAft>
                        <a:buNone/>
                      </a:pPr>
                      <a:r>
                        <a:rPr lang="en-US" sz="1300" b="1" dirty="0"/>
                        <a:t>Evacuate</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Q606332</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 </a:t>
                      </a:r>
                      <a:r>
                        <a:rPr lang="en" sz="1300" dirty="0" err="1"/>
                        <a:t>emergency_evacuation</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50594363"/>
                  </a:ext>
                </a:extLst>
              </a:tr>
              <a:tr h="406088">
                <a:tc>
                  <a:txBody>
                    <a:bodyPr/>
                    <a:lstStyle/>
                    <a:p>
                      <a:pPr marL="0" lvl="0" indent="0" algn="l" rtl="0">
                        <a:lnSpc>
                          <a:spcPct val="115000"/>
                        </a:lnSpc>
                        <a:spcBef>
                          <a:spcPts val="0"/>
                        </a:spcBef>
                        <a:spcAft>
                          <a:spcPts val="0"/>
                        </a:spcAft>
                        <a:buNone/>
                      </a:pPr>
                      <a:r>
                        <a:rPr lang="en-US" sz="1300" b="1" dirty="0"/>
                        <a:t>Conflict</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Q1174599</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 attack after the bombing</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126398037"/>
                  </a:ext>
                </a:extLst>
              </a:tr>
              <a:tr h="555244">
                <a:tc>
                  <a:txBody>
                    <a:bodyPr/>
                    <a:lstStyle/>
                    <a:p>
                      <a:pPr marL="0" lvl="0" indent="0" algn="l" rtl="0">
                        <a:lnSpc>
                          <a:spcPct val="115000"/>
                        </a:lnSpc>
                        <a:spcBef>
                          <a:spcPts val="0"/>
                        </a:spcBef>
                        <a:spcAft>
                          <a:spcPts val="0"/>
                        </a:spcAft>
                        <a:buNone/>
                      </a:pPr>
                      <a:r>
                        <a:rPr lang="en-US" sz="1300" b="1" dirty="0"/>
                        <a:t>Post Attack Demonstration</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Q175331</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 demonstration after the bombing</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907740495"/>
                  </a:ext>
                </a:extLst>
              </a:tr>
              <a:tr h="584667">
                <a:tc>
                  <a:txBody>
                    <a:bodyPr/>
                    <a:lstStyle/>
                    <a:p>
                      <a:pPr marL="0" lvl="0" indent="0" algn="l" rtl="0">
                        <a:lnSpc>
                          <a:spcPct val="115000"/>
                        </a:lnSpc>
                        <a:spcBef>
                          <a:spcPts val="0"/>
                        </a:spcBef>
                        <a:spcAft>
                          <a:spcPts val="0"/>
                        </a:spcAft>
                        <a:buNone/>
                      </a:pPr>
                      <a:r>
                        <a:rPr lang="en-US" sz="1300" b="1" dirty="0"/>
                        <a:t>Defuse Potential IEDs</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Q649416</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Defuse potential IEDs still in the area</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3173364105"/>
                  </a:ext>
                </a:extLst>
              </a:tr>
              <a:tr h="788924">
                <a:tc>
                  <a:txBody>
                    <a:bodyPr/>
                    <a:lstStyle/>
                    <a:p>
                      <a:pPr marL="0" lvl="0" indent="0" algn="l" rtl="0">
                        <a:lnSpc>
                          <a:spcPct val="115000"/>
                        </a:lnSpc>
                        <a:spcBef>
                          <a:spcPts val="0"/>
                        </a:spcBef>
                        <a:spcAft>
                          <a:spcPts val="0"/>
                        </a:spcAft>
                        <a:buNone/>
                      </a:pPr>
                      <a:r>
                        <a:rPr lang="en-US" sz="1300" b="1" dirty="0"/>
                        <a:t>Contact Authorities</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Q1472062</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 contacting authorities and inform them of the explosion</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3142585813"/>
                  </a:ext>
                </a:extLst>
              </a:tr>
              <a:tr h="584667">
                <a:tc>
                  <a:txBody>
                    <a:bodyPr/>
                    <a:lstStyle/>
                    <a:p>
                      <a:pPr marL="0" lvl="0" indent="0" algn="l" rtl="0">
                        <a:lnSpc>
                          <a:spcPct val="115000"/>
                        </a:lnSpc>
                        <a:spcBef>
                          <a:spcPts val="0"/>
                        </a:spcBef>
                        <a:spcAft>
                          <a:spcPts val="0"/>
                        </a:spcAft>
                        <a:buNone/>
                      </a:pPr>
                      <a:r>
                        <a:rPr lang="en-US" sz="1300" b="1" dirty="0"/>
                        <a:t>Medical Intervention</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Q179661</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Treat victims injured by the IED explosion</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071759875"/>
                  </a:ext>
                </a:extLst>
              </a:tr>
              <a:tr h="555244">
                <a:tc>
                  <a:txBody>
                    <a:bodyPr/>
                    <a:lstStyle/>
                    <a:p>
                      <a:pPr marL="0" lvl="0" indent="0" algn="l" rtl="0">
                        <a:lnSpc>
                          <a:spcPct val="115000"/>
                        </a:lnSpc>
                        <a:spcBef>
                          <a:spcPts val="0"/>
                        </a:spcBef>
                        <a:spcAft>
                          <a:spcPts val="0"/>
                        </a:spcAft>
                        <a:buNone/>
                      </a:pPr>
                      <a:r>
                        <a:rPr lang="en-US" sz="1300" b="1" dirty="0"/>
                        <a:t>Identify Suspect</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Q3265221</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 identification of the bomber</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616295178"/>
                  </a:ext>
                </a:extLst>
              </a:tr>
              <a:tr h="584667">
                <a:tc>
                  <a:txBody>
                    <a:bodyPr/>
                    <a:lstStyle/>
                    <a:p>
                      <a:pPr marL="0" lvl="0" indent="0" algn="l" rtl="0">
                        <a:lnSpc>
                          <a:spcPct val="115000"/>
                        </a:lnSpc>
                        <a:spcBef>
                          <a:spcPts val="0"/>
                        </a:spcBef>
                        <a:spcAft>
                          <a:spcPts val="0"/>
                        </a:spcAft>
                        <a:buNone/>
                      </a:pPr>
                      <a:r>
                        <a:rPr lang="en-US" sz="1300" b="1" dirty="0"/>
                        <a:t>Inspect Damage</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Q193181</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Observe damage of the target location</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548311484"/>
                  </a:ext>
                </a:extLst>
              </a:tr>
              <a:tr h="555244">
                <a:tc>
                  <a:txBody>
                    <a:bodyPr/>
                    <a:lstStyle/>
                    <a:p>
                      <a:pPr marL="0" lvl="0" indent="0" algn="l" rtl="0">
                        <a:lnSpc>
                          <a:spcPct val="115000"/>
                        </a:lnSpc>
                        <a:spcBef>
                          <a:spcPts val="0"/>
                        </a:spcBef>
                        <a:spcAft>
                          <a:spcPts val="0"/>
                        </a:spcAft>
                        <a:buNone/>
                      </a:pPr>
                      <a:r>
                        <a:rPr lang="en-US" sz="1300" b="1" dirty="0"/>
                        <a:t>Death</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Q4</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Death after medical intervention</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484377835"/>
                  </a:ext>
                </a:extLst>
              </a:tr>
              <a:tr h="555244">
                <a:tc>
                  <a:txBody>
                    <a:bodyPr/>
                    <a:lstStyle/>
                    <a:p>
                      <a:pPr marL="0" lvl="0" indent="0" algn="l" rtl="0">
                        <a:lnSpc>
                          <a:spcPct val="115000"/>
                        </a:lnSpc>
                        <a:spcBef>
                          <a:spcPts val="0"/>
                        </a:spcBef>
                        <a:spcAft>
                          <a:spcPts val="0"/>
                        </a:spcAft>
                        <a:buNone/>
                      </a:pPr>
                      <a:r>
                        <a:rPr lang="en-US" sz="1300" b="1" dirty="0"/>
                        <a:t>Recovery</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Q7302970</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Victim recovers from injury</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4277491438"/>
                  </a:ext>
                </a:extLst>
              </a:tr>
            </a:tbl>
          </a:graphicData>
        </a:graphic>
      </p:graphicFrame>
      <p:pic>
        <p:nvPicPr>
          <p:cNvPr id="4" name="Picture 3" descr="Diagram&#10;&#10;Description automatically generated">
            <a:extLst>
              <a:ext uri="{FF2B5EF4-FFF2-40B4-BE49-F238E27FC236}">
                <a16:creationId xmlns:a16="http://schemas.microsoft.com/office/drawing/2014/main" id="{FC0B55CC-7324-3542-B4F3-45300CD73530}"/>
              </a:ext>
            </a:extLst>
          </p:cNvPr>
          <p:cNvPicPr>
            <a:picLocks noChangeAspect="1"/>
          </p:cNvPicPr>
          <p:nvPr/>
        </p:nvPicPr>
        <p:blipFill>
          <a:blip r:embed="rId4"/>
          <a:stretch>
            <a:fillRect/>
          </a:stretch>
        </p:blipFill>
        <p:spPr>
          <a:xfrm>
            <a:off x="5069900" y="1509240"/>
            <a:ext cx="7095067" cy="4775200"/>
          </a:xfrm>
          <a:prstGeom prst="rect">
            <a:avLst/>
          </a:prstGeom>
        </p:spPr>
      </p:pic>
    </p:spTree>
    <p:extLst>
      <p:ext uri="{BB962C8B-B14F-4D97-AF65-F5344CB8AC3E}">
        <p14:creationId xmlns:p14="http://schemas.microsoft.com/office/powerpoint/2010/main" val="1991346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B59F5-C7C9-E742-BDB3-19E998457BBC}"/>
              </a:ext>
            </a:extLst>
          </p:cNvPr>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1C35DBBF-90AB-364F-924F-7B63EF08488D}"/>
              </a:ext>
            </a:extLst>
          </p:cNvPr>
          <p:cNvSpPr>
            <a:spLocks noGrp="1"/>
          </p:cNvSpPr>
          <p:nvPr>
            <p:ph idx="1"/>
          </p:nvPr>
        </p:nvSpPr>
        <p:spPr>
          <a:xfrm>
            <a:off x="617483" y="1562867"/>
            <a:ext cx="10515600" cy="4351338"/>
          </a:xfrm>
        </p:spPr>
        <p:txBody>
          <a:bodyPr>
            <a:normAutofit fontScale="85000" lnSpcReduction="20000"/>
          </a:bodyPr>
          <a:lstStyle/>
          <a:p>
            <a:r>
              <a:rPr lang="en-US" dirty="0"/>
              <a:t>Disease Outbreak</a:t>
            </a:r>
          </a:p>
          <a:p>
            <a:r>
              <a:rPr lang="en-US" dirty="0"/>
              <a:t>IED Bombing</a:t>
            </a:r>
          </a:p>
          <a:p>
            <a:r>
              <a:rPr lang="en-US" dirty="0"/>
              <a:t>Terrorist Attack </a:t>
            </a:r>
          </a:p>
          <a:p>
            <a:r>
              <a:rPr lang="en-US" dirty="0"/>
              <a:t>Kidnapping </a:t>
            </a:r>
          </a:p>
          <a:p>
            <a:r>
              <a:rPr lang="en-US" dirty="0"/>
              <a:t>Business Change </a:t>
            </a:r>
          </a:p>
          <a:p>
            <a:r>
              <a:rPr lang="en-US" dirty="0"/>
              <a:t>Election</a:t>
            </a:r>
          </a:p>
          <a:p>
            <a:r>
              <a:rPr lang="en-US" dirty="0"/>
              <a:t>Sports Games</a:t>
            </a:r>
          </a:p>
          <a:p>
            <a:r>
              <a:rPr lang="en-US" dirty="0"/>
              <a:t>Mass Shooting </a:t>
            </a:r>
          </a:p>
          <a:p>
            <a:r>
              <a:rPr lang="en-US" dirty="0"/>
              <a:t>Civil Unrest</a:t>
            </a:r>
          </a:p>
          <a:p>
            <a:r>
              <a:rPr lang="en-US" dirty="0"/>
              <a:t>International Conflict</a:t>
            </a:r>
          </a:p>
          <a:p>
            <a:r>
              <a:rPr lang="en-US" dirty="0"/>
              <a:t>Disaster and Rescue</a:t>
            </a:r>
          </a:p>
        </p:txBody>
      </p:sp>
    </p:spTree>
    <p:extLst>
      <p:ext uri="{BB962C8B-B14F-4D97-AF65-F5344CB8AC3E}">
        <p14:creationId xmlns:p14="http://schemas.microsoft.com/office/powerpoint/2010/main" val="697470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108635" y="255316"/>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General IED: Criminal Investigation</a:t>
            </a:r>
            <a:endParaRPr dirty="0"/>
          </a:p>
        </p:txBody>
      </p:sp>
      <p:pic>
        <p:nvPicPr>
          <p:cNvPr id="91" name="Google Shape;91;p16"/>
          <p:cNvPicPr preferRelativeResize="0"/>
          <p:nvPr/>
        </p:nvPicPr>
        <p:blipFill>
          <a:blip r:embed="rId3">
            <a:alphaModFix/>
          </a:blip>
          <a:stretch>
            <a:fillRect/>
          </a:stretch>
        </p:blipFill>
        <p:spPr>
          <a:xfrm rot="-1257333">
            <a:off x="493133" y="3719992"/>
            <a:ext cx="819871" cy="585216"/>
          </a:xfrm>
          <a:prstGeom prst="rect">
            <a:avLst/>
          </a:prstGeom>
          <a:noFill/>
          <a:ln>
            <a:noFill/>
          </a:ln>
        </p:spPr>
      </p:pic>
      <p:pic>
        <p:nvPicPr>
          <p:cNvPr id="92" name="Google Shape;92;p16"/>
          <p:cNvPicPr preferRelativeResize="0"/>
          <p:nvPr/>
        </p:nvPicPr>
        <p:blipFill>
          <a:blip r:embed="rId3">
            <a:alphaModFix/>
          </a:blip>
          <a:stretch>
            <a:fillRect/>
          </a:stretch>
        </p:blipFill>
        <p:spPr>
          <a:xfrm>
            <a:off x="464867" y="4116767"/>
            <a:ext cx="699967" cy="307267"/>
          </a:xfrm>
          <a:prstGeom prst="rect">
            <a:avLst/>
          </a:prstGeom>
          <a:noFill/>
          <a:ln>
            <a:noFill/>
          </a:ln>
        </p:spPr>
      </p:pic>
      <p:pic>
        <p:nvPicPr>
          <p:cNvPr id="93" name="Google Shape;93;p16"/>
          <p:cNvPicPr preferRelativeResize="0"/>
          <p:nvPr/>
        </p:nvPicPr>
        <p:blipFill>
          <a:blip r:embed="rId3">
            <a:alphaModFix/>
          </a:blip>
          <a:stretch>
            <a:fillRect/>
          </a:stretch>
        </p:blipFill>
        <p:spPr>
          <a:xfrm>
            <a:off x="464867" y="4424033"/>
            <a:ext cx="893867" cy="392384"/>
          </a:xfrm>
          <a:prstGeom prst="rect">
            <a:avLst/>
          </a:prstGeom>
          <a:noFill/>
          <a:ln>
            <a:noFill/>
          </a:ln>
        </p:spPr>
      </p:pic>
      <p:pic>
        <p:nvPicPr>
          <p:cNvPr id="94" name="Google Shape;94;p16"/>
          <p:cNvPicPr preferRelativeResize="0"/>
          <p:nvPr/>
        </p:nvPicPr>
        <p:blipFill>
          <a:blip r:embed="rId3">
            <a:alphaModFix/>
          </a:blip>
          <a:stretch>
            <a:fillRect/>
          </a:stretch>
        </p:blipFill>
        <p:spPr>
          <a:xfrm>
            <a:off x="1199933" y="3798634"/>
            <a:ext cx="158800" cy="359900"/>
          </a:xfrm>
          <a:prstGeom prst="rect">
            <a:avLst/>
          </a:prstGeom>
          <a:noFill/>
          <a:ln>
            <a:noFill/>
          </a:ln>
        </p:spPr>
      </p:pic>
      <p:pic>
        <p:nvPicPr>
          <p:cNvPr id="95" name="Google Shape;95;p16"/>
          <p:cNvPicPr preferRelativeResize="0"/>
          <p:nvPr/>
        </p:nvPicPr>
        <p:blipFill>
          <a:blip r:embed="rId3">
            <a:alphaModFix/>
          </a:blip>
          <a:stretch>
            <a:fillRect/>
          </a:stretch>
        </p:blipFill>
        <p:spPr>
          <a:xfrm>
            <a:off x="5069900" y="2252433"/>
            <a:ext cx="510867" cy="392400"/>
          </a:xfrm>
          <a:prstGeom prst="rect">
            <a:avLst/>
          </a:prstGeom>
          <a:noFill/>
          <a:ln>
            <a:noFill/>
          </a:ln>
        </p:spPr>
      </p:pic>
      <p:graphicFrame>
        <p:nvGraphicFramePr>
          <p:cNvPr id="96" name="Google Shape;96;p16"/>
          <p:cNvGraphicFramePr/>
          <p:nvPr>
            <p:extLst>
              <p:ext uri="{D42A27DB-BD31-4B8C-83A1-F6EECF244321}">
                <p14:modId xmlns:p14="http://schemas.microsoft.com/office/powerpoint/2010/main" val="2567583718"/>
              </p:ext>
            </p:extLst>
          </p:nvPr>
        </p:nvGraphicFramePr>
        <p:xfrm>
          <a:off x="27034" y="841347"/>
          <a:ext cx="4961265" cy="5921746"/>
        </p:xfrm>
        <a:graphic>
          <a:graphicData uri="http://schemas.openxmlformats.org/drawingml/2006/table">
            <a:tbl>
              <a:tblPr>
                <a:noFill/>
              </a:tblPr>
              <a:tblGrid>
                <a:gridCol w="1963420">
                  <a:extLst>
                    <a:ext uri="{9D8B030D-6E8A-4147-A177-3AD203B41FA5}">
                      <a16:colId xmlns:a16="http://schemas.microsoft.com/office/drawing/2014/main" val="20000"/>
                    </a:ext>
                  </a:extLst>
                </a:gridCol>
                <a:gridCol w="1057632">
                  <a:extLst>
                    <a:ext uri="{9D8B030D-6E8A-4147-A177-3AD203B41FA5}">
                      <a16:colId xmlns:a16="http://schemas.microsoft.com/office/drawing/2014/main" val="20001"/>
                    </a:ext>
                  </a:extLst>
                </a:gridCol>
                <a:gridCol w="1940213">
                  <a:extLst>
                    <a:ext uri="{9D8B030D-6E8A-4147-A177-3AD203B41FA5}">
                      <a16:colId xmlns:a16="http://schemas.microsoft.com/office/drawing/2014/main" val="20002"/>
                    </a:ext>
                  </a:extLst>
                </a:gridCol>
              </a:tblGrid>
              <a:tr h="509863">
                <a:tc>
                  <a:txBody>
                    <a:bodyPr/>
                    <a:lstStyle/>
                    <a:p>
                      <a:pPr marL="0" lvl="0" indent="0" algn="l" rtl="0">
                        <a:lnSpc>
                          <a:spcPct val="115000"/>
                        </a:lnSpc>
                        <a:spcBef>
                          <a:spcPts val="0"/>
                        </a:spcBef>
                        <a:spcAft>
                          <a:spcPts val="0"/>
                        </a:spcAft>
                        <a:buNone/>
                      </a:pPr>
                      <a:r>
                        <a:rPr lang="en-US" sz="1200" b="1" dirty="0"/>
                        <a:t>Accusation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dirty="0"/>
                        <a:t>Q19357312</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A</a:t>
                      </a:r>
                      <a:r>
                        <a:rPr lang="en" sz="1200" dirty="0" err="1"/>
                        <a:t>ccusing</a:t>
                      </a:r>
                      <a:r>
                        <a:rPr lang="en" sz="1200" dirty="0"/>
                        <a:t> or charging another with a crime</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50594363"/>
                  </a:ext>
                </a:extLst>
              </a:tr>
              <a:tr h="372332">
                <a:tc>
                  <a:txBody>
                    <a:bodyPr/>
                    <a:lstStyle/>
                    <a:p>
                      <a:pPr marL="0" lvl="0" indent="0" algn="l" rtl="0">
                        <a:lnSpc>
                          <a:spcPct val="115000"/>
                        </a:lnSpc>
                        <a:spcBef>
                          <a:spcPts val="0"/>
                        </a:spcBef>
                        <a:spcAft>
                          <a:spcPts val="0"/>
                        </a:spcAft>
                        <a:buNone/>
                      </a:pPr>
                      <a:r>
                        <a:rPr lang="en-US" sz="1200" b="1" dirty="0"/>
                        <a:t>Arrest</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Q1403016</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Arrest a person</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126398037"/>
                  </a:ext>
                </a:extLst>
              </a:tr>
              <a:tr h="372332">
                <a:tc>
                  <a:txBody>
                    <a:bodyPr/>
                    <a:lstStyle/>
                    <a:p>
                      <a:pPr marL="0" lvl="0" indent="0" algn="l" rtl="0">
                        <a:lnSpc>
                          <a:spcPct val="115000"/>
                        </a:lnSpc>
                        <a:spcBef>
                          <a:spcPts val="0"/>
                        </a:spcBef>
                        <a:spcAft>
                          <a:spcPts val="0"/>
                        </a:spcAft>
                        <a:buNone/>
                      </a:pPr>
                      <a:r>
                        <a:rPr lang="en-US" sz="1200" b="1" dirty="0"/>
                        <a:t>Detention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Q1071447</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Removal of the freedom</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907740495"/>
                  </a:ext>
                </a:extLst>
              </a:tr>
              <a:tr h="509863">
                <a:tc>
                  <a:txBody>
                    <a:bodyPr/>
                    <a:lstStyle/>
                    <a:p>
                      <a:pPr marL="0" lvl="0" indent="0" algn="l" rtl="0">
                        <a:lnSpc>
                          <a:spcPct val="115000"/>
                        </a:lnSpc>
                        <a:spcBef>
                          <a:spcPts val="0"/>
                        </a:spcBef>
                        <a:spcAft>
                          <a:spcPts val="0"/>
                        </a:spcAft>
                        <a:buNone/>
                      </a:pPr>
                      <a:r>
                        <a:rPr lang="en-US" sz="1200" b="1" dirty="0"/>
                        <a:t>Conviction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Q2916183</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Find a defendant guilty of a crime</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462640142"/>
                  </a:ext>
                </a:extLst>
              </a:tr>
              <a:tr h="536065">
                <a:tc>
                  <a:txBody>
                    <a:bodyPr/>
                    <a:lstStyle/>
                    <a:p>
                      <a:pPr marL="0" lvl="0" indent="0" algn="l" rtl="0">
                        <a:lnSpc>
                          <a:spcPct val="115000"/>
                        </a:lnSpc>
                        <a:spcBef>
                          <a:spcPts val="0"/>
                        </a:spcBef>
                        <a:spcAft>
                          <a:spcPts val="0"/>
                        </a:spcAft>
                        <a:buNone/>
                      </a:pPr>
                      <a:r>
                        <a:rPr lang="en-US" sz="1200" b="1" dirty="0"/>
                        <a:t>Plea</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Q15916459</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Answer to a claim</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3173364105"/>
                  </a:ext>
                </a:extLst>
              </a:tr>
              <a:tr h="536065">
                <a:tc>
                  <a:txBody>
                    <a:bodyPr/>
                    <a:lstStyle/>
                    <a:p>
                      <a:pPr marL="0" lvl="0" indent="0" algn="l" rtl="0">
                        <a:lnSpc>
                          <a:spcPct val="115000"/>
                        </a:lnSpc>
                        <a:spcBef>
                          <a:spcPts val="0"/>
                        </a:spcBef>
                        <a:spcAft>
                          <a:spcPts val="0"/>
                        </a:spcAft>
                        <a:buNone/>
                      </a:pPr>
                      <a:r>
                        <a:rPr lang="en-US" sz="1200" b="1" dirty="0"/>
                        <a:t>Trial</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Q8016240</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Present information in a tribunal</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3142585813"/>
                  </a:ext>
                </a:extLst>
              </a:tr>
              <a:tr h="536065">
                <a:tc>
                  <a:txBody>
                    <a:bodyPr/>
                    <a:lstStyle/>
                    <a:p>
                      <a:pPr marL="0" lvl="0" indent="0" algn="l" rtl="0">
                        <a:lnSpc>
                          <a:spcPct val="115000"/>
                        </a:lnSpc>
                        <a:spcBef>
                          <a:spcPts val="0"/>
                        </a:spcBef>
                        <a:spcAft>
                          <a:spcPts val="0"/>
                        </a:spcAft>
                        <a:buNone/>
                      </a:pPr>
                      <a:r>
                        <a:rPr lang="en-US" sz="1200" b="1" dirty="0"/>
                        <a:t>Legal Hearing</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Q545861</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A legal hearing</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071759875"/>
                  </a:ext>
                </a:extLst>
              </a:tr>
              <a:tr h="509863">
                <a:tc>
                  <a:txBody>
                    <a:bodyPr/>
                    <a:lstStyle/>
                    <a:p>
                      <a:pPr marL="0" lvl="0" indent="0" algn="l" rtl="0">
                        <a:lnSpc>
                          <a:spcPct val="115000"/>
                        </a:lnSpc>
                        <a:spcBef>
                          <a:spcPts val="0"/>
                        </a:spcBef>
                        <a:spcAft>
                          <a:spcPts val="0"/>
                        </a:spcAft>
                        <a:buNone/>
                      </a:pPr>
                      <a:r>
                        <a:rPr lang="en-US" sz="1200" b="1" dirty="0"/>
                        <a:t>Court Decision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Q327000</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Formal decision made by a court</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616295178"/>
                  </a:ext>
                </a:extLst>
              </a:tr>
              <a:tr h="536065">
                <a:tc>
                  <a:txBody>
                    <a:bodyPr/>
                    <a:lstStyle/>
                    <a:p>
                      <a:pPr marL="0" lvl="0" indent="0" algn="l" rtl="0">
                        <a:lnSpc>
                          <a:spcPct val="115000"/>
                        </a:lnSpc>
                        <a:spcBef>
                          <a:spcPts val="0"/>
                        </a:spcBef>
                        <a:spcAft>
                          <a:spcPts val="0"/>
                        </a:spcAft>
                        <a:buNone/>
                      </a:pPr>
                      <a:r>
                        <a:rPr lang="en-US" sz="1200" b="1" dirty="0"/>
                        <a:t>Acquittal</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Q1454723</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The legal result of a verdict of not guilty</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548311484"/>
                  </a:ext>
                </a:extLst>
              </a:tr>
              <a:tr h="509863">
                <a:tc>
                  <a:txBody>
                    <a:bodyPr/>
                    <a:lstStyle/>
                    <a:p>
                      <a:pPr marL="0" lvl="0" indent="0" algn="l" rtl="0">
                        <a:lnSpc>
                          <a:spcPct val="115000"/>
                        </a:lnSpc>
                        <a:spcBef>
                          <a:spcPts val="0"/>
                        </a:spcBef>
                        <a:spcAft>
                          <a:spcPts val="0"/>
                        </a:spcAft>
                        <a:buNone/>
                      </a:pPr>
                      <a:r>
                        <a:rPr lang="en-US" sz="1200" b="1" dirty="0"/>
                        <a:t>Sentence</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Q1763090</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Decree of punishment in a law</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484377835"/>
                  </a:ext>
                </a:extLst>
              </a:tr>
              <a:tr h="509863">
                <a:tc>
                  <a:txBody>
                    <a:bodyPr/>
                    <a:lstStyle/>
                    <a:p>
                      <a:pPr marL="0" lvl="0" indent="0" algn="l" rtl="0">
                        <a:lnSpc>
                          <a:spcPct val="115000"/>
                        </a:lnSpc>
                        <a:spcBef>
                          <a:spcPts val="0"/>
                        </a:spcBef>
                        <a:spcAft>
                          <a:spcPts val="0"/>
                        </a:spcAft>
                        <a:buNone/>
                      </a:pPr>
                      <a:r>
                        <a:rPr lang="en-US" sz="1200" b="1" dirty="0"/>
                        <a:t>Execution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Q3966286</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Homicide as capital punishment</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277491438"/>
                  </a:ext>
                </a:extLst>
              </a:tr>
              <a:tr h="483297">
                <a:tc>
                  <a:txBody>
                    <a:bodyPr/>
                    <a:lstStyle/>
                    <a:p>
                      <a:pPr marL="0" lvl="0" indent="0" algn="l" rtl="0">
                        <a:lnSpc>
                          <a:spcPct val="115000"/>
                        </a:lnSpc>
                        <a:spcBef>
                          <a:spcPts val="0"/>
                        </a:spcBef>
                        <a:spcAft>
                          <a:spcPts val="0"/>
                        </a:spcAft>
                        <a:buNone/>
                      </a:pPr>
                      <a:r>
                        <a:rPr lang="en-US" sz="1200" b="1" dirty="0"/>
                        <a:t>Imprisonment</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Q841236</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Restraint of a person’s liberty</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3392320369"/>
                  </a:ext>
                </a:extLst>
              </a:tr>
            </a:tbl>
          </a:graphicData>
        </a:graphic>
      </p:graphicFrame>
      <p:pic>
        <p:nvPicPr>
          <p:cNvPr id="3" name="Picture 2" descr="A picture containing sky, yellow&#10;&#10;Description automatically generated">
            <a:extLst>
              <a:ext uri="{FF2B5EF4-FFF2-40B4-BE49-F238E27FC236}">
                <a16:creationId xmlns:a16="http://schemas.microsoft.com/office/drawing/2014/main" id="{BA288AA4-9400-894D-A6B5-A1A4EC8504AB}"/>
              </a:ext>
            </a:extLst>
          </p:cNvPr>
          <p:cNvPicPr>
            <a:picLocks noChangeAspect="1"/>
          </p:cNvPicPr>
          <p:nvPr/>
        </p:nvPicPr>
        <p:blipFill>
          <a:blip r:embed="rId4"/>
          <a:stretch>
            <a:fillRect/>
          </a:stretch>
        </p:blipFill>
        <p:spPr>
          <a:xfrm>
            <a:off x="5069900" y="1018916"/>
            <a:ext cx="7095067" cy="4724400"/>
          </a:xfrm>
          <a:prstGeom prst="rect">
            <a:avLst/>
          </a:prstGeom>
        </p:spPr>
      </p:pic>
    </p:spTree>
    <p:extLst>
      <p:ext uri="{BB962C8B-B14F-4D97-AF65-F5344CB8AC3E}">
        <p14:creationId xmlns:p14="http://schemas.microsoft.com/office/powerpoint/2010/main" val="3591622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177E0-C271-0F4E-BE47-A86EC643566D}"/>
              </a:ext>
            </a:extLst>
          </p:cNvPr>
          <p:cNvSpPr>
            <a:spLocks noGrp="1"/>
          </p:cNvSpPr>
          <p:nvPr>
            <p:ph type="title"/>
          </p:nvPr>
        </p:nvSpPr>
        <p:spPr/>
        <p:txBody>
          <a:bodyPr>
            <a:normAutofit fontScale="90000"/>
          </a:bodyPr>
          <a:lstStyle/>
          <a:p>
            <a:r>
              <a:rPr lang="en-US" dirty="0"/>
              <a:t>Backpack</a:t>
            </a:r>
            <a:r>
              <a:rPr lang="zh-CN" altLang="en-US" dirty="0"/>
              <a:t> </a:t>
            </a:r>
            <a:r>
              <a:rPr lang="en-US" altLang="zh-CN" dirty="0"/>
              <a:t>IED</a:t>
            </a:r>
            <a:endParaRPr lang="en-US" dirty="0"/>
          </a:p>
        </p:txBody>
      </p:sp>
      <p:pic>
        <p:nvPicPr>
          <p:cNvPr id="6" name="Picture 5" descr="A picture containing sky, accessory, umbrella, day&#10;&#10;Description automatically generated">
            <a:extLst>
              <a:ext uri="{FF2B5EF4-FFF2-40B4-BE49-F238E27FC236}">
                <a16:creationId xmlns:a16="http://schemas.microsoft.com/office/drawing/2014/main" id="{F76587AB-CBCF-CF48-A451-33826ADAE47E}"/>
              </a:ext>
            </a:extLst>
          </p:cNvPr>
          <p:cNvPicPr>
            <a:picLocks noChangeAspect="1"/>
          </p:cNvPicPr>
          <p:nvPr/>
        </p:nvPicPr>
        <p:blipFill>
          <a:blip r:embed="rId2"/>
          <a:stretch>
            <a:fillRect/>
          </a:stretch>
        </p:blipFill>
        <p:spPr>
          <a:xfrm>
            <a:off x="2115857" y="1356968"/>
            <a:ext cx="8199636" cy="5137121"/>
          </a:xfrm>
          <a:prstGeom prst="rect">
            <a:avLst/>
          </a:prstGeom>
        </p:spPr>
      </p:pic>
    </p:spTree>
    <p:extLst>
      <p:ext uri="{BB962C8B-B14F-4D97-AF65-F5344CB8AC3E}">
        <p14:creationId xmlns:p14="http://schemas.microsoft.com/office/powerpoint/2010/main" val="2231801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538372"/>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Backpack IED: Contributory Factors</a:t>
            </a:r>
            <a:endParaRPr dirty="0"/>
          </a:p>
        </p:txBody>
      </p:sp>
      <p:pic>
        <p:nvPicPr>
          <p:cNvPr id="64" name="Google Shape;64;p14"/>
          <p:cNvPicPr preferRelativeResize="0"/>
          <p:nvPr/>
        </p:nvPicPr>
        <p:blipFill>
          <a:blip r:embed="rId3">
            <a:alphaModFix/>
          </a:blip>
          <a:stretch>
            <a:fillRect/>
          </a:stretch>
        </p:blipFill>
        <p:spPr>
          <a:xfrm>
            <a:off x="8981267" y="6003600"/>
            <a:ext cx="1778133" cy="173133"/>
          </a:xfrm>
          <a:prstGeom prst="rect">
            <a:avLst/>
          </a:prstGeom>
          <a:noFill/>
          <a:ln>
            <a:noFill/>
          </a:ln>
        </p:spPr>
      </p:pic>
      <p:pic>
        <p:nvPicPr>
          <p:cNvPr id="65" name="Google Shape;65;p14"/>
          <p:cNvPicPr preferRelativeResize="0"/>
          <p:nvPr/>
        </p:nvPicPr>
        <p:blipFill>
          <a:blip r:embed="rId3">
            <a:alphaModFix/>
          </a:blip>
          <a:stretch>
            <a:fillRect/>
          </a:stretch>
        </p:blipFill>
        <p:spPr>
          <a:xfrm rot="1441243">
            <a:off x="10232363" y="4937932"/>
            <a:ext cx="554512" cy="173136"/>
          </a:xfrm>
          <a:prstGeom prst="rect">
            <a:avLst/>
          </a:prstGeom>
          <a:noFill/>
          <a:ln>
            <a:noFill/>
          </a:ln>
        </p:spPr>
      </p:pic>
      <p:pic>
        <p:nvPicPr>
          <p:cNvPr id="66" name="Google Shape;66;p14"/>
          <p:cNvPicPr preferRelativeResize="0"/>
          <p:nvPr/>
        </p:nvPicPr>
        <p:blipFill>
          <a:blip r:embed="rId3">
            <a:alphaModFix/>
          </a:blip>
          <a:stretch>
            <a:fillRect/>
          </a:stretch>
        </p:blipFill>
        <p:spPr>
          <a:xfrm rot="-1431565">
            <a:off x="8431397" y="6353829"/>
            <a:ext cx="188180" cy="173132"/>
          </a:xfrm>
          <a:prstGeom prst="rect">
            <a:avLst/>
          </a:prstGeom>
          <a:noFill/>
          <a:ln>
            <a:noFill/>
          </a:ln>
        </p:spPr>
      </p:pic>
      <p:graphicFrame>
        <p:nvGraphicFramePr>
          <p:cNvPr id="67" name="Google Shape;67;p14"/>
          <p:cNvGraphicFramePr/>
          <p:nvPr>
            <p:extLst>
              <p:ext uri="{D42A27DB-BD31-4B8C-83A1-F6EECF244321}">
                <p14:modId xmlns:p14="http://schemas.microsoft.com/office/powerpoint/2010/main" val="2044614020"/>
              </p:ext>
            </p:extLst>
          </p:nvPr>
        </p:nvGraphicFramePr>
        <p:xfrm>
          <a:off x="7434470" y="1736197"/>
          <a:ext cx="4536749" cy="1692802"/>
        </p:xfrm>
        <a:graphic>
          <a:graphicData uri="http://schemas.openxmlformats.org/drawingml/2006/table">
            <a:tbl>
              <a:tblPr>
                <a:noFill/>
              </a:tblPr>
              <a:tblGrid>
                <a:gridCol w="1788571">
                  <a:extLst>
                    <a:ext uri="{9D8B030D-6E8A-4147-A177-3AD203B41FA5}">
                      <a16:colId xmlns:a16="http://schemas.microsoft.com/office/drawing/2014/main" val="20000"/>
                    </a:ext>
                  </a:extLst>
                </a:gridCol>
                <a:gridCol w="1099457">
                  <a:extLst>
                    <a:ext uri="{9D8B030D-6E8A-4147-A177-3AD203B41FA5}">
                      <a16:colId xmlns:a16="http://schemas.microsoft.com/office/drawing/2014/main" val="20001"/>
                    </a:ext>
                  </a:extLst>
                </a:gridCol>
                <a:gridCol w="1648721">
                  <a:extLst>
                    <a:ext uri="{9D8B030D-6E8A-4147-A177-3AD203B41FA5}">
                      <a16:colId xmlns:a16="http://schemas.microsoft.com/office/drawing/2014/main" val="20002"/>
                    </a:ext>
                  </a:extLst>
                </a:gridCol>
              </a:tblGrid>
              <a:tr h="846401">
                <a:tc>
                  <a:txBody>
                    <a:bodyPr/>
                    <a:lstStyle/>
                    <a:p>
                      <a:pPr marL="0" lvl="0" indent="0" algn="l" rtl="0">
                        <a:lnSpc>
                          <a:spcPct val="115000"/>
                        </a:lnSpc>
                        <a:spcBef>
                          <a:spcPts val="0"/>
                        </a:spcBef>
                        <a:spcAft>
                          <a:spcPts val="0"/>
                        </a:spcAft>
                        <a:buNone/>
                      </a:pPr>
                      <a:r>
                        <a:rPr lang="en-US" sz="1300" b="1" dirty="0"/>
                        <a:t>Motivating Attack</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Q1174599</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Motivation for attack</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846401">
                <a:tc>
                  <a:txBody>
                    <a:bodyPr/>
                    <a:lstStyle/>
                    <a:p>
                      <a:pPr algn="l"/>
                      <a:r>
                        <a:rPr lang="en-US" sz="1500" b="1" dirty="0">
                          <a:solidFill>
                            <a:srgbClr val="000000"/>
                          </a:solidFill>
                          <a:effectLst/>
                          <a:latin typeface="+mn-lt"/>
                        </a:rPr>
                        <a:t> Demonstration </a:t>
                      </a:r>
                      <a:endParaRPr lang="en-US" sz="1500" b="1" dirty="0">
                        <a:effectLst/>
                        <a:latin typeface="+mn-lt"/>
                      </a:endParaRPr>
                    </a:p>
                  </a:txBody>
                  <a:tcPr marL="8647" marR="8647" marT="8647" marB="8647"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algn="l"/>
                      <a:r>
                        <a:rPr lang="en-US" sz="1500" dirty="0">
                          <a:solidFill>
                            <a:srgbClr val="000000"/>
                          </a:solidFill>
                          <a:effectLst/>
                          <a:latin typeface="+mn-lt"/>
                        </a:rPr>
                        <a:t>Q175331</a:t>
                      </a:r>
                      <a:endParaRPr lang="en-US" sz="1500" dirty="0">
                        <a:effectLst/>
                        <a:latin typeface="+mn-lt"/>
                      </a:endParaRPr>
                    </a:p>
                  </a:txBody>
                  <a:tcPr marL="8647" marR="8647" marT="8647" marB="8647"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algn="l"/>
                      <a:r>
                        <a:rPr lang="en-US" sz="1500" dirty="0">
                          <a:solidFill>
                            <a:srgbClr val="000000"/>
                          </a:solidFill>
                          <a:effectLst/>
                          <a:latin typeface="+mn-lt"/>
                        </a:rPr>
                        <a:t> demonstration that triggered the bomb</a:t>
                      </a:r>
                      <a:endParaRPr lang="en-US" sz="1500" dirty="0">
                        <a:effectLst/>
                        <a:latin typeface="+mn-lt"/>
                      </a:endParaRPr>
                    </a:p>
                  </a:txBody>
                  <a:tcPr marL="8647" marR="8647" marT="8647" marB="8647"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3"/>
                  </a:ext>
                </a:extLst>
              </a:tr>
            </a:tbl>
          </a:graphicData>
        </a:graphic>
      </p:graphicFrame>
      <p:pic>
        <p:nvPicPr>
          <p:cNvPr id="4" name="Picture 3" descr="Diagram&#10;&#10;Description automatically generated">
            <a:extLst>
              <a:ext uri="{FF2B5EF4-FFF2-40B4-BE49-F238E27FC236}">
                <a16:creationId xmlns:a16="http://schemas.microsoft.com/office/drawing/2014/main" id="{BB47A71F-677B-D441-B0D4-22FD1F894ACF}"/>
              </a:ext>
            </a:extLst>
          </p:cNvPr>
          <p:cNvPicPr>
            <a:picLocks noChangeAspect="1"/>
          </p:cNvPicPr>
          <p:nvPr/>
        </p:nvPicPr>
        <p:blipFill>
          <a:blip r:embed="rId4"/>
          <a:stretch>
            <a:fillRect/>
          </a:stretch>
        </p:blipFill>
        <p:spPr>
          <a:xfrm>
            <a:off x="629036" y="1592279"/>
            <a:ext cx="6502400" cy="3877733"/>
          </a:xfrm>
          <a:prstGeom prst="rect">
            <a:avLst/>
          </a:prstGeom>
        </p:spPr>
      </p:pic>
    </p:spTree>
    <p:extLst>
      <p:ext uri="{BB962C8B-B14F-4D97-AF65-F5344CB8AC3E}">
        <p14:creationId xmlns:p14="http://schemas.microsoft.com/office/powerpoint/2010/main" val="964602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538372"/>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Backpack IED: Planning</a:t>
            </a:r>
            <a:endParaRPr dirty="0"/>
          </a:p>
        </p:txBody>
      </p:sp>
      <p:pic>
        <p:nvPicPr>
          <p:cNvPr id="64" name="Google Shape;64;p14"/>
          <p:cNvPicPr preferRelativeResize="0"/>
          <p:nvPr/>
        </p:nvPicPr>
        <p:blipFill>
          <a:blip r:embed="rId3">
            <a:alphaModFix/>
          </a:blip>
          <a:stretch>
            <a:fillRect/>
          </a:stretch>
        </p:blipFill>
        <p:spPr>
          <a:xfrm>
            <a:off x="8981267" y="6003600"/>
            <a:ext cx="1778133" cy="173133"/>
          </a:xfrm>
          <a:prstGeom prst="rect">
            <a:avLst/>
          </a:prstGeom>
          <a:noFill/>
          <a:ln>
            <a:noFill/>
          </a:ln>
        </p:spPr>
      </p:pic>
      <p:pic>
        <p:nvPicPr>
          <p:cNvPr id="65" name="Google Shape;65;p14"/>
          <p:cNvPicPr preferRelativeResize="0"/>
          <p:nvPr/>
        </p:nvPicPr>
        <p:blipFill>
          <a:blip r:embed="rId3">
            <a:alphaModFix/>
          </a:blip>
          <a:stretch>
            <a:fillRect/>
          </a:stretch>
        </p:blipFill>
        <p:spPr>
          <a:xfrm rot="1441243">
            <a:off x="10232363" y="4937932"/>
            <a:ext cx="554512" cy="173136"/>
          </a:xfrm>
          <a:prstGeom prst="rect">
            <a:avLst/>
          </a:prstGeom>
          <a:noFill/>
          <a:ln>
            <a:noFill/>
          </a:ln>
        </p:spPr>
      </p:pic>
      <p:pic>
        <p:nvPicPr>
          <p:cNvPr id="66" name="Google Shape;66;p14"/>
          <p:cNvPicPr preferRelativeResize="0"/>
          <p:nvPr/>
        </p:nvPicPr>
        <p:blipFill>
          <a:blip r:embed="rId3">
            <a:alphaModFix/>
          </a:blip>
          <a:stretch>
            <a:fillRect/>
          </a:stretch>
        </p:blipFill>
        <p:spPr>
          <a:xfrm rot="-1431565">
            <a:off x="8431397" y="6353829"/>
            <a:ext cx="188180" cy="173132"/>
          </a:xfrm>
          <a:prstGeom prst="rect">
            <a:avLst/>
          </a:prstGeom>
          <a:noFill/>
          <a:ln>
            <a:noFill/>
          </a:ln>
        </p:spPr>
      </p:pic>
      <p:graphicFrame>
        <p:nvGraphicFramePr>
          <p:cNvPr id="67" name="Google Shape;67;p14"/>
          <p:cNvGraphicFramePr/>
          <p:nvPr/>
        </p:nvGraphicFramePr>
        <p:xfrm>
          <a:off x="7540487" y="1415143"/>
          <a:ext cx="4536749" cy="4232005"/>
        </p:xfrm>
        <a:graphic>
          <a:graphicData uri="http://schemas.openxmlformats.org/drawingml/2006/table">
            <a:tbl>
              <a:tblPr>
                <a:noFill/>
              </a:tblPr>
              <a:tblGrid>
                <a:gridCol w="1788571">
                  <a:extLst>
                    <a:ext uri="{9D8B030D-6E8A-4147-A177-3AD203B41FA5}">
                      <a16:colId xmlns:a16="http://schemas.microsoft.com/office/drawing/2014/main" val="20000"/>
                    </a:ext>
                  </a:extLst>
                </a:gridCol>
                <a:gridCol w="1099457">
                  <a:extLst>
                    <a:ext uri="{9D8B030D-6E8A-4147-A177-3AD203B41FA5}">
                      <a16:colId xmlns:a16="http://schemas.microsoft.com/office/drawing/2014/main" val="20001"/>
                    </a:ext>
                  </a:extLst>
                </a:gridCol>
                <a:gridCol w="1648721">
                  <a:extLst>
                    <a:ext uri="{9D8B030D-6E8A-4147-A177-3AD203B41FA5}">
                      <a16:colId xmlns:a16="http://schemas.microsoft.com/office/drawing/2014/main" val="20002"/>
                    </a:ext>
                  </a:extLst>
                </a:gridCol>
              </a:tblGrid>
              <a:tr h="846401">
                <a:tc>
                  <a:txBody>
                    <a:bodyPr/>
                    <a:lstStyle/>
                    <a:p>
                      <a:pPr marL="0" lvl="0" indent="0" algn="l" rtl="0">
                        <a:lnSpc>
                          <a:spcPct val="115000"/>
                        </a:lnSpc>
                        <a:spcBef>
                          <a:spcPts val="0"/>
                        </a:spcBef>
                        <a:spcAft>
                          <a:spcPts val="0"/>
                        </a:spcAft>
                        <a:buNone/>
                      </a:pPr>
                      <a:r>
                        <a:rPr lang="en-US" sz="1300" b="1" dirty="0"/>
                        <a:t>L</a:t>
                      </a:r>
                      <a:r>
                        <a:rPr lang="en" sz="1300" b="1" dirty="0"/>
                        <a:t>earn manufacture process</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Q8434</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learn about the manufacture process</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846401">
                <a:tc>
                  <a:txBody>
                    <a:bodyPr/>
                    <a:lstStyle/>
                    <a:p>
                      <a:pPr marL="0" lvl="0" indent="0" algn="l" rtl="0">
                        <a:lnSpc>
                          <a:spcPct val="115000"/>
                        </a:lnSpc>
                        <a:spcBef>
                          <a:spcPts val="0"/>
                        </a:spcBef>
                        <a:spcAft>
                          <a:spcPts val="0"/>
                        </a:spcAft>
                        <a:buNone/>
                      </a:pPr>
                      <a:r>
                        <a:rPr lang="en" sz="1300" b="1" dirty="0"/>
                        <a:t>Talking to leader</a:t>
                      </a:r>
                      <a:endParaRPr sz="13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Q1472062</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asking the leader about the bomb plan</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r h="846401">
                <a:tc>
                  <a:txBody>
                    <a:bodyPr/>
                    <a:lstStyle/>
                    <a:p>
                      <a:pPr marL="0" lvl="0" indent="0" algn="l" rtl="0">
                        <a:lnSpc>
                          <a:spcPct val="115000"/>
                        </a:lnSpc>
                        <a:spcBef>
                          <a:spcPts val="0"/>
                        </a:spcBef>
                        <a:spcAft>
                          <a:spcPts val="0"/>
                        </a:spcAft>
                        <a:buNone/>
                      </a:pPr>
                      <a:r>
                        <a:rPr lang="en" sz="1300" b="1" dirty="0"/>
                        <a:t>Determine attack target</a:t>
                      </a:r>
                      <a:endParaRPr sz="13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a:t>Q1665268</a:t>
                      </a:r>
                      <a:endParaRPr sz="13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requester asks to determine a specific target</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2"/>
                  </a:ext>
                </a:extLst>
              </a:tr>
              <a:tr h="846401">
                <a:tc>
                  <a:txBody>
                    <a:bodyPr/>
                    <a:lstStyle/>
                    <a:p>
                      <a:pPr marL="0" lvl="0" indent="0" algn="l" rtl="0">
                        <a:lnSpc>
                          <a:spcPct val="115000"/>
                        </a:lnSpc>
                        <a:spcBef>
                          <a:spcPts val="0"/>
                        </a:spcBef>
                        <a:spcAft>
                          <a:spcPts val="0"/>
                        </a:spcAft>
                        <a:buNone/>
                      </a:pPr>
                      <a:r>
                        <a:rPr lang="en" sz="1300" b="1" dirty="0"/>
                        <a:t>Purchase components</a:t>
                      </a:r>
                      <a:endParaRPr sz="13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a:t>Q21651837</a:t>
                      </a:r>
                      <a:endParaRPr sz="13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buy the materials to make the bomb</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3"/>
                  </a:ext>
                </a:extLst>
              </a:tr>
              <a:tr h="846401">
                <a:tc>
                  <a:txBody>
                    <a:bodyPr/>
                    <a:lstStyle/>
                    <a:p>
                      <a:pPr marL="0" lvl="0" indent="0" algn="l" rtl="0">
                        <a:lnSpc>
                          <a:spcPct val="115000"/>
                        </a:lnSpc>
                        <a:spcBef>
                          <a:spcPts val="0"/>
                        </a:spcBef>
                        <a:spcAft>
                          <a:spcPts val="0"/>
                        </a:spcAft>
                        <a:buNone/>
                      </a:pPr>
                      <a:r>
                        <a:rPr lang="en" sz="1300" b="1" dirty="0"/>
                        <a:t>Assemble IED </a:t>
                      </a:r>
                      <a:endParaRPr sz="13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a:t>Q187939</a:t>
                      </a:r>
                      <a:endParaRPr sz="13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manufacturing the bomb</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4"/>
                  </a:ext>
                </a:extLst>
              </a:tr>
            </a:tbl>
          </a:graphicData>
        </a:graphic>
      </p:graphicFrame>
      <p:pic>
        <p:nvPicPr>
          <p:cNvPr id="3" name="Picture 2" descr="A picture containing sky, yellow&#10;&#10;Description automatically generated">
            <a:extLst>
              <a:ext uri="{FF2B5EF4-FFF2-40B4-BE49-F238E27FC236}">
                <a16:creationId xmlns:a16="http://schemas.microsoft.com/office/drawing/2014/main" id="{615B186C-3F4B-1B41-8703-7ACED8540DD6}"/>
              </a:ext>
            </a:extLst>
          </p:cNvPr>
          <p:cNvPicPr>
            <a:picLocks noChangeAspect="1"/>
          </p:cNvPicPr>
          <p:nvPr/>
        </p:nvPicPr>
        <p:blipFill>
          <a:blip r:embed="rId4"/>
          <a:stretch>
            <a:fillRect/>
          </a:stretch>
        </p:blipFill>
        <p:spPr>
          <a:xfrm>
            <a:off x="256980" y="2065425"/>
            <a:ext cx="7061200" cy="4656667"/>
          </a:xfrm>
          <a:prstGeom prst="rect">
            <a:avLst/>
          </a:prstGeom>
        </p:spPr>
      </p:pic>
    </p:spTree>
    <p:extLst>
      <p:ext uri="{BB962C8B-B14F-4D97-AF65-F5344CB8AC3E}">
        <p14:creationId xmlns:p14="http://schemas.microsoft.com/office/powerpoint/2010/main" val="108621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Backpack IED: Execution</a:t>
            </a:r>
            <a:endParaRPr dirty="0"/>
          </a:p>
        </p:txBody>
      </p:sp>
      <p:graphicFrame>
        <p:nvGraphicFramePr>
          <p:cNvPr id="84" name="Google Shape;84;p15"/>
          <p:cNvGraphicFramePr/>
          <p:nvPr>
            <p:extLst>
              <p:ext uri="{D42A27DB-BD31-4B8C-83A1-F6EECF244321}">
                <p14:modId xmlns:p14="http://schemas.microsoft.com/office/powerpoint/2010/main" val="4049865135"/>
              </p:ext>
            </p:extLst>
          </p:nvPr>
        </p:nvGraphicFramePr>
        <p:xfrm>
          <a:off x="6747712" y="1076757"/>
          <a:ext cx="5028688" cy="5502764"/>
        </p:xfrm>
        <a:graphic>
          <a:graphicData uri="http://schemas.openxmlformats.org/drawingml/2006/table">
            <a:tbl>
              <a:tblPr>
                <a:noFill/>
              </a:tblPr>
              <a:tblGrid>
                <a:gridCol w="1948031">
                  <a:extLst>
                    <a:ext uri="{9D8B030D-6E8A-4147-A177-3AD203B41FA5}">
                      <a16:colId xmlns:a16="http://schemas.microsoft.com/office/drawing/2014/main" val="20000"/>
                    </a:ext>
                  </a:extLst>
                </a:gridCol>
                <a:gridCol w="1160416">
                  <a:extLst>
                    <a:ext uri="{9D8B030D-6E8A-4147-A177-3AD203B41FA5}">
                      <a16:colId xmlns:a16="http://schemas.microsoft.com/office/drawing/2014/main" val="20001"/>
                    </a:ext>
                  </a:extLst>
                </a:gridCol>
                <a:gridCol w="1920241">
                  <a:extLst>
                    <a:ext uri="{9D8B030D-6E8A-4147-A177-3AD203B41FA5}">
                      <a16:colId xmlns:a16="http://schemas.microsoft.com/office/drawing/2014/main" val="20002"/>
                    </a:ext>
                  </a:extLst>
                </a:gridCol>
              </a:tblGrid>
              <a:tr h="577935">
                <a:tc>
                  <a:txBody>
                    <a:bodyPr/>
                    <a:lstStyle/>
                    <a:p>
                      <a:pPr marL="0" lvl="0" indent="0" algn="l" rtl="0">
                        <a:lnSpc>
                          <a:spcPct val="115000"/>
                        </a:lnSpc>
                        <a:spcBef>
                          <a:spcPts val="0"/>
                        </a:spcBef>
                        <a:spcAft>
                          <a:spcPts val="0"/>
                        </a:spcAft>
                        <a:buNone/>
                      </a:pPr>
                      <a:r>
                        <a:rPr lang="en" sz="1400" b="1" dirty="0"/>
                        <a:t>Announce Attack</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Q325980</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announce the possible bombing </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428746305"/>
                  </a:ext>
                </a:extLst>
              </a:tr>
              <a:tr h="823299">
                <a:tc>
                  <a:txBody>
                    <a:bodyPr/>
                    <a:lstStyle/>
                    <a:p>
                      <a:pPr marL="0" lvl="0" indent="0" algn="l" rtl="0">
                        <a:lnSpc>
                          <a:spcPct val="115000"/>
                        </a:lnSpc>
                        <a:spcBef>
                          <a:spcPts val="0"/>
                        </a:spcBef>
                        <a:spcAft>
                          <a:spcPts val="0"/>
                        </a:spcAft>
                        <a:buNone/>
                      </a:pPr>
                      <a:r>
                        <a:rPr lang="en-US" sz="1400" b="1" dirty="0"/>
                        <a:t>Attempt to Neutralize IED</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t>Q5185976</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t>police move in to interfere with and neutralize IED</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623013615"/>
                  </a:ext>
                </a:extLst>
              </a:tr>
              <a:tr h="577935">
                <a:tc>
                  <a:txBody>
                    <a:bodyPr/>
                    <a:lstStyle/>
                    <a:p>
                      <a:pPr marL="0" lvl="0" indent="0" algn="l" rtl="0">
                        <a:lnSpc>
                          <a:spcPct val="115000"/>
                        </a:lnSpc>
                        <a:spcBef>
                          <a:spcPts val="0"/>
                        </a:spcBef>
                        <a:spcAft>
                          <a:spcPts val="0"/>
                        </a:spcAft>
                        <a:buNone/>
                      </a:pPr>
                      <a:r>
                        <a:rPr lang="en" sz="1400" b="1" dirty="0"/>
                        <a:t>Move IED</a:t>
                      </a:r>
                      <a:endParaRPr sz="14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Q7590</a:t>
                      </a:r>
                      <a:endParaRPr sz="14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transport the bomb to the target</a:t>
                      </a:r>
                      <a:endParaRPr sz="14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73545">
                <a:tc>
                  <a:txBody>
                    <a:bodyPr/>
                    <a:lstStyle/>
                    <a:p>
                      <a:pPr marL="0" lvl="0" indent="0" algn="l" rtl="0">
                        <a:lnSpc>
                          <a:spcPct val="115000"/>
                        </a:lnSpc>
                        <a:spcBef>
                          <a:spcPts val="0"/>
                        </a:spcBef>
                        <a:spcAft>
                          <a:spcPts val="0"/>
                        </a:spcAft>
                        <a:buNone/>
                      </a:pPr>
                      <a:r>
                        <a:rPr lang="en" sz="1400" b="1" dirty="0"/>
                        <a:t>Detonate IED</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Q891854</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bomb attack starts</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079904373"/>
                  </a:ext>
                </a:extLst>
              </a:tr>
              <a:tr h="473545">
                <a:tc>
                  <a:txBody>
                    <a:bodyPr/>
                    <a:lstStyle/>
                    <a:p>
                      <a:pPr marL="0" lvl="0" indent="0" algn="l" rtl="0">
                        <a:lnSpc>
                          <a:spcPct val="115000"/>
                        </a:lnSpc>
                        <a:spcBef>
                          <a:spcPts val="0"/>
                        </a:spcBef>
                        <a:spcAft>
                          <a:spcPts val="0"/>
                        </a:spcAft>
                        <a:buNone/>
                      </a:pPr>
                      <a:r>
                        <a:rPr lang="en" sz="1400" b="1" dirty="0"/>
                        <a:t>Defuse IED </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Q649416</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leave the bomb</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51832478"/>
                  </a:ext>
                </a:extLst>
              </a:tr>
              <a:tr h="473545">
                <a:tc>
                  <a:txBody>
                    <a:bodyPr/>
                    <a:lstStyle/>
                    <a:p>
                      <a:pPr marL="0" lvl="0" indent="0" algn="l" rtl="0">
                        <a:lnSpc>
                          <a:spcPct val="115000"/>
                        </a:lnSpc>
                        <a:spcBef>
                          <a:spcPts val="0"/>
                        </a:spcBef>
                        <a:spcAft>
                          <a:spcPts val="0"/>
                        </a:spcAft>
                        <a:buNone/>
                      </a:pPr>
                      <a:r>
                        <a:rPr lang="en" sz="1400" b="1" dirty="0"/>
                        <a:t>Death from Explosion</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Q4</a:t>
                      </a:r>
                      <a:endParaRPr sz="14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death of victims</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008641156"/>
                  </a:ext>
                </a:extLst>
              </a:tr>
              <a:tr h="577935">
                <a:tc>
                  <a:txBody>
                    <a:bodyPr/>
                    <a:lstStyle/>
                    <a:p>
                      <a:pPr marL="0" lvl="0" indent="0" algn="l" rtl="0">
                        <a:lnSpc>
                          <a:spcPct val="115000"/>
                        </a:lnSpc>
                        <a:spcBef>
                          <a:spcPts val="0"/>
                        </a:spcBef>
                        <a:spcAft>
                          <a:spcPts val="0"/>
                        </a:spcAft>
                        <a:buNone/>
                      </a:pPr>
                      <a:r>
                        <a:rPr lang="en-US" sz="1400" b="1" dirty="0"/>
                        <a:t>Criminal Death</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t>Q4</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t>Criminal is killed in explosion</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522816859"/>
                  </a:ext>
                </a:extLst>
              </a:tr>
              <a:tr h="473545">
                <a:tc>
                  <a:txBody>
                    <a:bodyPr/>
                    <a:lstStyle/>
                    <a:p>
                      <a:pPr marL="0" lvl="0" indent="0" algn="l" rtl="0">
                        <a:lnSpc>
                          <a:spcPct val="115000"/>
                        </a:lnSpc>
                        <a:spcBef>
                          <a:spcPts val="0"/>
                        </a:spcBef>
                        <a:spcAft>
                          <a:spcPts val="0"/>
                        </a:spcAft>
                        <a:buNone/>
                      </a:pPr>
                      <a:r>
                        <a:rPr lang="en" sz="1400" b="1" dirty="0"/>
                        <a:t>Damage from Explosion</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Q481609</a:t>
                      </a:r>
                      <a:endParaRPr sz="14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damage of the target</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551001827"/>
                  </a:ext>
                </a:extLst>
              </a:tr>
              <a:tr h="473545">
                <a:tc>
                  <a:txBody>
                    <a:bodyPr/>
                    <a:lstStyle/>
                    <a:p>
                      <a:pPr marL="0" lvl="0" indent="0" algn="l" rtl="0">
                        <a:lnSpc>
                          <a:spcPct val="115000"/>
                        </a:lnSpc>
                        <a:spcBef>
                          <a:spcPts val="0"/>
                        </a:spcBef>
                        <a:spcAft>
                          <a:spcPts val="0"/>
                        </a:spcAft>
                        <a:buNone/>
                      </a:pPr>
                      <a:r>
                        <a:rPr lang="en" sz="1400" b="1" dirty="0"/>
                        <a:t>Injury from Explosion</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Q193078</a:t>
                      </a:r>
                      <a:endParaRPr sz="14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injury of victims</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51722876"/>
                  </a:ext>
                </a:extLst>
              </a:tr>
              <a:tr h="577935">
                <a:tc>
                  <a:txBody>
                    <a:bodyPr/>
                    <a:lstStyle/>
                    <a:p>
                      <a:pPr marL="0" lvl="0" indent="0" algn="l" rtl="0">
                        <a:lnSpc>
                          <a:spcPct val="115000"/>
                        </a:lnSpc>
                        <a:spcBef>
                          <a:spcPts val="0"/>
                        </a:spcBef>
                        <a:spcAft>
                          <a:spcPts val="0"/>
                        </a:spcAft>
                        <a:buNone/>
                      </a:pPr>
                      <a:r>
                        <a:rPr lang="en" sz="1400" b="1" dirty="0"/>
                        <a:t>Destruction from Explosion</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Q17781833</a:t>
                      </a:r>
                      <a:endParaRPr sz="14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destruction of the target</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324573841"/>
                  </a:ext>
                </a:extLst>
              </a:tr>
            </a:tbl>
          </a:graphicData>
        </a:graphic>
      </p:graphicFrame>
      <p:pic>
        <p:nvPicPr>
          <p:cNvPr id="6" name="Picture 5" descr="A picture containing sky, yellow&#10;&#10;Description automatically generated">
            <a:extLst>
              <a:ext uri="{FF2B5EF4-FFF2-40B4-BE49-F238E27FC236}">
                <a16:creationId xmlns:a16="http://schemas.microsoft.com/office/drawing/2014/main" id="{F7BED3B0-2F3F-5B4C-8E0E-77E4932DB78B}"/>
              </a:ext>
            </a:extLst>
          </p:cNvPr>
          <p:cNvPicPr>
            <a:picLocks noChangeAspect="1"/>
          </p:cNvPicPr>
          <p:nvPr/>
        </p:nvPicPr>
        <p:blipFill>
          <a:blip r:embed="rId3"/>
          <a:stretch>
            <a:fillRect/>
          </a:stretch>
        </p:blipFill>
        <p:spPr>
          <a:xfrm>
            <a:off x="232945" y="1498828"/>
            <a:ext cx="6444231" cy="4363933"/>
          </a:xfrm>
          <a:prstGeom prst="rect">
            <a:avLst/>
          </a:prstGeom>
        </p:spPr>
      </p:pic>
    </p:spTree>
    <p:extLst>
      <p:ext uri="{BB962C8B-B14F-4D97-AF65-F5344CB8AC3E}">
        <p14:creationId xmlns:p14="http://schemas.microsoft.com/office/powerpoint/2010/main" val="1442924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108635" y="255316"/>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Backpack IED: Response</a:t>
            </a:r>
            <a:endParaRPr dirty="0"/>
          </a:p>
        </p:txBody>
      </p:sp>
      <p:pic>
        <p:nvPicPr>
          <p:cNvPr id="91" name="Google Shape;91;p16"/>
          <p:cNvPicPr preferRelativeResize="0"/>
          <p:nvPr/>
        </p:nvPicPr>
        <p:blipFill>
          <a:blip r:embed="rId3">
            <a:alphaModFix/>
          </a:blip>
          <a:stretch>
            <a:fillRect/>
          </a:stretch>
        </p:blipFill>
        <p:spPr>
          <a:xfrm rot="-1257333">
            <a:off x="493133" y="3719992"/>
            <a:ext cx="819871" cy="585216"/>
          </a:xfrm>
          <a:prstGeom prst="rect">
            <a:avLst/>
          </a:prstGeom>
          <a:noFill/>
          <a:ln>
            <a:noFill/>
          </a:ln>
        </p:spPr>
      </p:pic>
      <p:pic>
        <p:nvPicPr>
          <p:cNvPr id="92" name="Google Shape;92;p16"/>
          <p:cNvPicPr preferRelativeResize="0"/>
          <p:nvPr/>
        </p:nvPicPr>
        <p:blipFill>
          <a:blip r:embed="rId3">
            <a:alphaModFix/>
          </a:blip>
          <a:stretch>
            <a:fillRect/>
          </a:stretch>
        </p:blipFill>
        <p:spPr>
          <a:xfrm>
            <a:off x="464867" y="4116767"/>
            <a:ext cx="699967" cy="307267"/>
          </a:xfrm>
          <a:prstGeom prst="rect">
            <a:avLst/>
          </a:prstGeom>
          <a:noFill/>
          <a:ln>
            <a:noFill/>
          </a:ln>
        </p:spPr>
      </p:pic>
      <p:pic>
        <p:nvPicPr>
          <p:cNvPr id="93" name="Google Shape;93;p16"/>
          <p:cNvPicPr preferRelativeResize="0"/>
          <p:nvPr/>
        </p:nvPicPr>
        <p:blipFill>
          <a:blip r:embed="rId3">
            <a:alphaModFix/>
          </a:blip>
          <a:stretch>
            <a:fillRect/>
          </a:stretch>
        </p:blipFill>
        <p:spPr>
          <a:xfrm>
            <a:off x="464867" y="4424033"/>
            <a:ext cx="893867" cy="392384"/>
          </a:xfrm>
          <a:prstGeom prst="rect">
            <a:avLst/>
          </a:prstGeom>
          <a:noFill/>
          <a:ln>
            <a:noFill/>
          </a:ln>
        </p:spPr>
      </p:pic>
      <p:pic>
        <p:nvPicPr>
          <p:cNvPr id="94" name="Google Shape;94;p16"/>
          <p:cNvPicPr preferRelativeResize="0"/>
          <p:nvPr/>
        </p:nvPicPr>
        <p:blipFill>
          <a:blip r:embed="rId3">
            <a:alphaModFix/>
          </a:blip>
          <a:stretch>
            <a:fillRect/>
          </a:stretch>
        </p:blipFill>
        <p:spPr>
          <a:xfrm>
            <a:off x="1199933" y="3798634"/>
            <a:ext cx="158800" cy="359900"/>
          </a:xfrm>
          <a:prstGeom prst="rect">
            <a:avLst/>
          </a:prstGeom>
          <a:noFill/>
          <a:ln>
            <a:noFill/>
          </a:ln>
        </p:spPr>
      </p:pic>
      <p:pic>
        <p:nvPicPr>
          <p:cNvPr id="95" name="Google Shape;95;p16"/>
          <p:cNvPicPr preferRelativeResize="0"/>
          <p:nvPr/>
        </p:nvPicPr>
        <p:blipFill>
          <a:blip r:embed="rId3">
            <a:alphaModFix/>
          </a:blip>
          <a:stretch>
            <a:fillRect/>
          </a:stretch>
        </p:blipFill>
        <p:spPr>
          <a:xfrm>
            <a:off x="5069900" y="2252433"/>
            <a:ext cx="510867" cy="392400"/>
          </a:xfrm>
          <a:prstGeom prst="rect">
            <a:avLst/>
          </a:prstGeom>
          <a:noFill/>
          <a:ln>
            <a:noFill/>
          </a:ln>
        </p:spPr>
      </p:pic>
      <p:graphicFrame>
        <p:nvGraphicFramePr>
          <p:cNvPr id="96" name="Google Shape;96;p16"/>
          <p:cNvGraphicFramePr/>
          <p:nvPr/>
        </p:nvGraphicFramePr>
        <p:xfrm>
          <a:off x="108635" y="1052764"/>
          <a:ext cx="4831776" cy="5576077"/>
        </p:xfrm>
        <a:graphic>
          <a:graphicData uri="http://schemas.openxmlformats.org/drawingml/2006/table">
            <a:tbl>
              <a:tblPr>
                <a:noFill/>
              </a:tblPr>
              <a:tblGrid>
                <a:gridCol w="1912175">
                  <a:extLst>
                    <a:ext uri="{9D8B030D-6E8A-4147-A177-3AD203B41FA5}">
                      <a16:colId xmlns:a16="http://schemas.microsoft.com/office/drawing/2014/main" val="20000"/>
                    </a:ext>
                  </a:extLst>
                </a:gridCol>
                <a:gridCol w="1030028">
                  <a:extLst>
                    <a:ext uri="{9D8B030D-6E8A-4147-A177-3AD203B41FA5}">
                      <a16:colId xmlns:a16="http://schemas.microsoft.com/office/drawing/2014/main" val="20001"/>
                    </a:ext>
                  </a:extLst>
                </a:gridCol>
                <a:gridCol w="1889573">
                  <a:extLst>
                    <a:ext uri="{9D8B030D-6E8A-4147-A177-3AD203B41FA5}">
                      <a16:colId xmlns:a16="http://schemas.microsoft.com/office/drawing/2014/main" val="20002"/>
                    </a:ext>
                  </a:extLst>
                </a:gridCol>
              </a:tblGrid>
              <a:tr h="406088">
                <a:tc>
                  <a:txBody>
                    <a:bodyPr/>
                    <a:lstStyle/>
                    <a:p>
                      <a:pPr marL="0" lvl="0" indent="0" algn="l" rtl="0">
                        <a:lnSpc>
                          <a:spcPct val="115000"/>
                        </a:lnSpc>
                        <a:spcBef>
                          <a:spcPts val="0"/>
                        </a:spcBef>
                        <a:spcAft>
                          <a:spcPts val="0"/>
                        </a:spcAft>
                        <a:buNone/>
                      </a:pPr>
                      <a:r>
                        <a:rPr lang="en-US" sz="1300" b="1" dirty="0"/>
                        <a:t>Evacuate</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Q606332</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 </a:t>
                      </a:r>
                      <a:r>
                        <a:rPr lang="en" sz="1300" dirty="0" err="1"/>
                        <a:t>emergency_evacuation</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50594363"/>
                  </a:ext>
                </a:extLst>
              </a:tr>
              <a:tr h="406088">
                <a:tc>
                  <a:txBody>
                    <a:bodyPr/>
                    <a:lstStyle/>
                    <a:p>
                      <a:pPr marL="0" lvl="0" indent="0" algn="l" rtl="0">
                        <a:lnSpc>
                          <a:spcPct val="115000"/>
                        </a:lnSpc>
                        <a:spcBef>
                          <a:spcPts val="0"/>
                        </a:spcBef>
                        <a:spcAft>
                          <a:spcPts val="0"/>
                        </a:spcAft>
                        <a:buNone/>
                      </a:pPr>
                      <a:r>
                        <a:rPr lang="en-US" sz="1300" b="1" dirty="0"/>
                        <a:t>Conflict</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Q1174599</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 attack after the bombing</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126398037"/>
                  </a:ext>
                </a:extLst>
              </a:tr>
              <a:tr h="555244">
                <a:tc>
                  <a:txBody>
                    <a:bodyPr/>
                    <a:lstStyle/>
                    <a:p>
                      <a:pPr marL="0" lvl="0" indent="0" algn="l" rtl="0">
                        <a:lnSpc>
                          <a:spcPct val="115000"/>
                        </a:lnSpc>
                        <a:spcBef>
                          <a:spcPts val="0"/>
                        </a:spcBef>
                        <a:spcAft>
                          <a:spcPts val="0"/>
                        </a:spcAft>
                        <a:buNone/>
                      </a:pPr>
                      <a:r>
                        <a:rPr lang="en-US" sz="1300" b="1" dirty="0"/>
                        <a:t>Post Attack Demonstration</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Q175331</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 demonstration after the bombing</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907740495"/>
                  </a:ext>
                </a:extLst>
              </a:tr>
              <a:tr h="584667">
                <a:tc>
                  <a:txBody>
                    <a:bodyPr/>
                    <a:lstStyle/>
                    <a:p>
                      <a:pPr marL="0" lvl="0" indent="0" algn="l" rtl="0">
                        <a:lnSpc>
                          <a:spcPct val="115000"/>
                        </a:lnSpc>
                        <a:spcBef>
                          <a:spcPts val="0"/>
                        </a:spcBef>
                        <a:spcAft>
                          <a:spcPts val="0"/>
                        </a:spcAft>
                        <a:buNone/>
                      </a:pPr>
                      <a:r>
                        <a:rPr lang="en-US" sz="1300" b="1" dirty="0"/>
                        <a:t>Defuse Potential IEDs</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Q649416</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Defuse potential IEDs still in the area</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3173364105"/>
                  </a:ext>
                </a:extLst>
              </a:tr>
              <a:tr h="788924">
                <a:tc>
                  <a:txBody>
                    <a:bodyPr/>
                    <a:lstStyle/>
                    <a:p>
                      <a:pPr marL="0" lvl="0" indent="0" algn="l" rtl="0">
                        <a:lnSpc>
                          <a:spcPct val="115000"/>
                        </a:lnSpc>
                        <a:spcBef>
                          <a:spcPts val="0"/>
                        </a:spcBef>
                        <a:spcAft>
                          <a:spcPts val="0"/>
                        </a:spcAft>
                        <a:buNone/>
                      </a:pPr>
                      <a:r>
                        <a:rPr lang="en-US" sz="1300" b="1" dirty="0"/>
                        <a:t>Contact Authorities</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Q1472062</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 contacting authorities and inform them of the explosion</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3142585813"/>
                  </a:ext>
                </a:extLst>
              </a:tr>
              <a:tr h="584667">
                <a:tc>
                  <a:txBody>
                    <a:bodyPr/>
                    <a:lstStyle/>
                    <a:p>
                      <a:pPr marL="0" lvl="0" indent="0" algn="l" rtl="0">
                        <a:lnSpc>
                          <a:spcPct val="115000"/>
                        </a:lnSpc>
                        <a:spcBef>
                          <a:spcPts val="0"/>
                        </a:spcBef>
                        <a:spcAft>
                          <a:spcPts val="0"/>
                        </a:spcAft>
                        <a:buNone/>
                      </a:pPr>
                      <a:r>
                        <a:rPr lang="en-US" sz="1300" b="1" dirty="0"/>
                        <a:t>Medical Intervention</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Q179661</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Treat victims injured by the IED explosion</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071759875"/>
                  </a:ext>
                </a:extLst>
              </a:tr>
              <a:tr h="555244">
                <a:tc>
                  <a:txBody>
                    <a:bodyPr/>
                    <a:lstStyle/>
                    <a:p>
                      <a:pPr marL="0" lvl="0" indent="0" algn="l" rtl="0">
                        <a:lnSpc>
                          <a:spcPct val="115000"/>
                        </a:lnSpc>
                        <a:spcBef>
                          <a:spcPts val="0"/>
                        </a:spcBef>
                        <a:spcAft>
                          <a:spcPts val="0"/>
                        </a:spcAft>
                        <a:buNone/>
                      </a:pPr>
                      <a:r>
                        <a:rPr lang="en-US" sz="1300" b="1" dirty="0"/>
                        <a:t>Identify Suspect</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Q3265221</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 identification of the bomber</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616295178"/>
                  </a:ext>
                </a:extLst>
              </a:tr>
              <a:tr h="584667">
                <a:tc>
                  <a:txBody>
                    <a:bodyPr/>
                    <a:lstStyle/>
                    <a:p>
                      <a:pPr marL="0" lvl="0" indent="0" algn="l" rtl="0">
                        <a:lnSpc>
                          <a:spcPct val="115000"/>
                        </a:lnSpc>
                        <a:spcBef>
                          <a:spcPts val="0"/>
                        </a:spcBef>
                        <a:spcAft>
                          <a:spcPts val="0"/>
                        </a:spcAft>
                        <a:buNone/>
                      </a:pPr>
                      <a:r>
                        <a:rPr lang="en-US" sz="1300" b="1" dirty="0"/>
                        <a:t>Inspect Damage</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Q193181</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Observe damage of the target location</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548311484"/>
                  </a:ext>
                </a:extLst>
              </a:tr>
              <a:tr h="555244">
                <a:tc>
                  <a:txBody>
                    <a:bodyPr/>
                    <a:lstStyle/>
                    <a:p>
                      <a:pPr marL="0" lvl="0" indent="0" algn="l" rtl="0">
                        <a:lnSpc>
                          <a:spcPct val="115000"/>
                        </a:lnSpc>
                        <a:spcBef>
                          <a:spcPts val="0"/>
                        </a:spcBef>
                        <a:spcAft>
                          <a:spcPts val="0"/>
                        </a:spcAft>
                        <a:buNone/>
                      </a:pPr>
                      <a:r>
                        <a:rPr lang="en-US" sz="1300" b="1" dirty="0"/>
                        <a:t>Death</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Q4</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Death after medical intervention</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484377835"/>
                  </a:ext>
                </a:extLst>
              </a:tr>
              <a:tr h="555244">
                <a:tc>
                  <a:txBody>
                    <a:bodyPr/>
                    <a:lstStyle/>
                    <a:p>
                      <a:pPr marL="0" lvl="0" indent="0" algn="l" rtl="0">
                        <a:lnSpc>
                          <a:spcPct val="115000"/>
                        </a:lnSpc>
                        <a:spcBef>
                          <a:spcPts val="0"/>
                        </a:spcBef>
                        <a:spcAft>
                          <a:spcPts val="0"/>
                        </a:spcAft>
                        <a:buNone/>
                      </a:pPr>
                      <a:r>
                        <a:rPr lang="en-US" sz="1300" b="1" dirty="0"/>
                        <a:t>Recovery</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Q7302970</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Victim recovers from injury</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4277491438"/>
                  </a:ext>
                </a:extLst>
              </a:tr>
            </a:tbl>
          </a:graphicData>
        </a:graphic>
      </p:graphicFrame>
      <p:pic>
        <p:nvPicPr>
          <p:cNvPr id="3" name="Picture 2" descr="A picture containing sky, yellow&#10;&#10;Description automatically generated">
            <a:extLst>
              <a:ext uri="{FF2B5EF4-FFF2-40B4-BE49-F238E27FC236}">
                <a16:creationId xmlns:a16="http://schemas.microsoft.com/office/drawing/2014/main" id="{D1CA0DD8-BE39-974B-84B7-D26A2BE6E8D5}"/>
              </a:ext>
            </a:extLst>
          </p:cNvPr>
          <p:cNvPicPr>
            <a:picLocks noChangeAspect="1"/>
          </p:cNvPicPr>
          <p:nvPr/>
        </p:nvPicPr>
        <p:blipFill>
          <a:blip r:embed="rId4"/>
          <a:stretch>
            <a:fillRect/>
          </a:stretch>
        </p:blipFill>
        <p:spPr>
          <a:xfrm>
            <a:off x="5069900" y="1576974"/>
            <a:ext cx="7044267" cy="4639733"/>
          </a:xfrm>
          <a:prstGeom prst="rect">
            <a:avLst/>
          </a:prstGeom>
        </p:spPr>
      </p:pic>
    </p:spTree>
    <p:extLst>
      <p:ext uri="{BB962C8B-B14F-4D97-AF65-F5344CB8AC3E}">
        <p14:creationId xmlns:p14="http://schemas.microsoft.com/office/powerpoint/2010/main" val="213677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27033" y="102080"/>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Backpack IED: Criminal Investigation</a:t>
            </a:r>
            <a:endParaRPr dirty="0"/>
          </a:p>
        </p:txBody>
      </p:sp>
      <p:pic>
        <p:nvPicPr>
          <p:cNvPr id="91" name="Google Shape;91;p16"/>
          <p:cNvPicPr preferRelativeResize="0"/>
          <p:nvPr/>
        </p:nvPicPr>
        <p:blipFill>
          <a:blip r:embed="rId3">
            <a:alphaModFix/>
          </a:blip>
          <a:stretch>
            <a:fillRect/>
          </a:stretch>
        </p:blipFill>
        <p:spPr>
          <a:xfrm rot="-1257333">
            <a:off x="493133" y="3719992"/>
            <a:ext cx="819871" cy="585216"/>
          </a:xfrm>
          <a:prstGeom prst="rect">
            <a:avLst/>
          </a:prstGeom>
          <a:noFill/>
          <a:ln>
            <a:noFill/>
          </a:ln>
        </p:spPr>
      </p:pic>
      <p:pic>
        <p:nvPicPr>
          <p:cNvPr id="92" name="Google Shape;92;p16"/>
          <p:cNvPicPr preferRelativeResize="0"/>
          <p:nvPr/>
        </p:nvPicPr>
        <p:blipFill>
          <a:blip r:embed="rId3">
            <a:alphaModFix/>
          </a:blip>
          <a:stretch>
            <a:fillRect/>
          </a:stretch>
        </p:blipFill>
        <p:spPr>
          <a:xfrm>
            <a:off x="464867" y="4116767"/>
            <a:ext cx="699967" cy="307267"/>
          </a:xfrm>
          <a:prstGeom prst="rect">
            <a:avLst/>
          </a:prstGeom>
          <a:noFill/>
          <a:ln>
            <a:noFill/>
          </a:ln>
        </p:spPr>
      </p:pic>
      <p:pic>
        <p:nvPicPr>
          <p:cNvPr id="93" name="Google Shape;93;p16"/>
          <p:cNvPicPr preferRelativeResize="0"/>
          <p:nvPr/>
        </p:nvPicPr>
        <p:blipFill>
          <a:blip r:embed="rId3">
            <a:alphaModFix/>
          </a:blip>
          <a:stretch>
            <a:fillRect/>
          </a:stretch>
        </p:blipFill>
        <p:spPr>
          <a:xfrm>
            <a:off x="464867" y="4424033"/>
            <a:ext cx="893867" cy="392384"/>
          </a:xfrm>
          <a:prstGeom prst="rect">
            <a:avLst/>
          </a:prstGeom>
          <a:noFill/>
          <a:ln>
            <a:noFill/>
          </a:ln>
        </p:spPr>
      </p:pic>
      <p:pic>
        <p:nvPicPr>
          <p:cNvPr id="94" name="Google Shape;94;p16"/>
          <p:cNvPicPr preferRelativeResize="0"/>
          <p:nvPr/>
        </p:nvPicPr>
        <p:blipFill>
          <a:blip r:embed="rId3">
            <a:alphaModFix/>
          </a:blip>
          <a:stretch>
            <a:fillRect/>
          </a:stretch>
        </p:blipFill>
        <p:spPr>
          <a:xfrm>
            <a:off x="1199933" y="3798634"/>
            <a:ext cx="158800" cy="359900"/>
          </a:xfrm>
          <a:prstGeom prst="rect">
            <a:avLst/>
          </a:prstGeom>
          <a:noFill/>
          <a:ln>
            <a:noFill/>
          </a:ln>
        </p:spPr>
      </p:pic>
      <p:pic>
        <p:nvPicPr>
          <p:cNvPr id="95" name="Google Shape;95;p16"/>
          <p:cNvPicPr preferRelativeResize="0"/>
          <p:nvPr/>
        </p:nvPicPr>
        <p:blipFill>
          <a:blip r:embed="rId3">
            <a:alphaModFix/>
          </a:blip>
          <a:stretch>
            <a:fillRect/>
          </a:stretch>
        </p:blipFill>
        <p:spPr>
          <a:xfrm>
            <a:off x="5069900" y="2252433"/>
            <a:ext cx="510867" cy="392400"/>
          </a:xfrm>
          <a:prstGeom prst="rect">
            <a:avLst/>
          </a:prstGeom>
          <a:noFill/>
          <a:ln>
            <a:noFill/>
          </a:ln>
        </p:spPr>
      </p:pic>
      <p:graphicFrame>
        <p:nvGraphicFramePr>
          <p:cNvPr id="96" name="Google Shape;96;p16"/>
          <p:cNvGraphicFramePr/>
          <p:nvPr/>
        </p:nvGraphicFramePr>
        <p:xfrm>
          <a:off x="27034" y="841347"/>
          <a:ext cx="4961265" cy="5921746"/>
        </p:xfrm>
        <a:graphic>
          <a:graphicData uri="http://schemas.openxmlformats.org/drawingml/2006/table">
            <a:tbl>
              <a:tblPr>
                <a:noFill/>
              </a:tblPr>
              <a:tblGrid>
                <a:gridCol w="1963420">
                  <a:extLst>
                    <a:ext uri="{9D8B030D-6E8A-4147-A177-3AD203B41FA5}">
                      <a16:colId xmlns:a16="http://schemas.microsoft.com/office/drawing/2014/main" val="20000"/>
                    </a:ext>
                  </a:extLst>
                </a:gridCol>
                <a:gridCol w="1057632">
                  <a:extLst>
                    <a:ext uri="{9D8B030D-6E8A-4147-A177-3AD203B41FA5}">
                      <a16:colId xmlns:a16="http://schemas.microsoft.com/office/drawing/2014/main" val="20001"/>
                    </a:ext>
                  </a:extLst>
                </a:gridCol>
                <a:gridCol w="1940213">
                  <a:extLst>
                    <a:ext uri="{9D8B030D-6E8A-4147-A177-3AD203B41FA5}">
                      <a16:colId xmlns:a16="http://schemas.microsoft.com/office/drawing/2014/main" val="20002"/>
                    </a:ext>
                  </a:extLst>
                </a:gridCol>
              </a:tblGrid>
              <a:tr h="509863">
                <a:tc>
                  <a:txBody>
                    <a:bodyPr/>
                    <a:lstStyle/>
                    <a:p>
                      <a:pPr marL="0" lvl="0" indent="0" algn="l" rtl="0">
                        <a:lnSpc>
                          <a:spcPct val="115000"/>
                        </a:lnSpc>
                        <a:spcBef>
                          <a:spcPts val="0"/>
                        </a:spcBef>
                        <a:spcAft>
                          <a:spcPts val="0"/>
                        </a:spcAft>
                        <a:buNone/>
                      </a:pPr>
                      <a:r>
                        <a:rPr lang="en-US" sz="1200" b="1" dirty="0"/>
                        <a:t>Accusation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dirty="0"/>
                        <a:t>Q19357312</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A</a:t>
                      </a:r>
                      <a:r>
                        <a:rPr lang="en" sz="1200" dirty="0" err="1"/>
                        <a:t>ccusing</a:t>
                      </a:r>
                      <a:r>
                        <a:rPr lang="en" sz="1200" dirty="0"/>
                        <a:t> or charging another with a crime</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50594363"/>
                  </a:ext>
                </a:extLst>
              </a:tr>
              <a:tr h="372332">
                <a:tc>
                  <a:txBody>
                    <a:bodyPr/>
                    <a:lstStyle/>
                    <a:p>
                      <a:pPr marL="0" lvl="0" indent="0" algn="l" rtl="0">
                        <a:lnSpc>
                          <a:spcPct val="115000"/>
                        </a:lnSpc>
                        <a:spcBef>
                          <a:spcPts val="0"/>
                        </a:spcBef>
                        <a:spcAft>
                          <a:spcPts val="0"/>
                        </a:spcAft>
                        <a:buNone/>
                      </a:pPr>
                      <a:r>
                        <a:rPr lang="en-US" sz="1200" b="1" dirty="0"/>
                        <a:t>Arrest</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Q1403016</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Arrest a person</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126398037"/>
                  </a:ext>
                </a:extLst>
              </a:tr>
              <a:tr h="372332">
                <a:tc>
                  <a:txBody>
                    <a:bodyPr/>
                    <a:lstStyle/>
                    <a:p>
                      <a:pPr marL="0" lvl="0" indent="0" algn="l" rtl="0">
                        <a:lnSpc>
                          <a:spcPct val="115000"/>
                        </a:lnSpc>
                        <a:spcBef>
                          <a:spcPts val="0"/>
                        </a:spcBef>
                        <a:spcAft>
                          <a:spcPts val="0"/>
                        </a:spcAft>
                        <a:buNone/>
                      </a:pPr>
                      <a:r>
                        <a:rPr lang="en-US" sz="1200" b="1" dirty="0"/>
                        <a:t>Detention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Q1071447</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Removal of the freedom</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907740495"/>
                  </a:ext>
                </a:extLst>
              </a:tr>
              <a:tr h="509863">
                <a:tc>
                  <a:txBody>
                    <a:bodyPr/>
                    <a:lstStyle/>
                    <a:p>
                      <a:pPr marL="0" lvl="0" indent="0" algn="l" rtl="0">
                        <a:lnSpc>
                          <a:spcPct val="115000"/>
                        </a:lnSpc>
                        <a:spcBef>
                          <a:spcPts val="0"/>
                        </a:spcBef>
                        <a:spcAft>
                          <a:spcPts val="0"/>
                        </a:spcAft>
                        <a:buNone/>
                      </a:pPr>
                      <a:r>
                        <a:rPr lang="en-US" sz="1200" b="1" dirty="0"/>
                        <a:t>Conviction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Q2916183</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Find a defendant guilty of a crime</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462640142"/>
                  </a:ext>
                </a:extLst>
              </a:tr>
              <a:tr h="536065">
                <a:tc>
                  <a:txBody>
                    <a:bodyPr/>
                    <a:lstStyle/>
                    <a:p>
                      <a:pPr marL="0" lvl="0" indent="0" algn="l" rtl="0">
                        <a:lnSpc>
                          <a:spcPct val="115000"/>
                        </a:lnSpc>
                        <a:spcBef>
                          <a:spcPts val="0"/>
                        </a:spcBef>
                        <a:spcAft>
                          <a:spcPts val="0"/>
                        </a:spcAft>
                        <a:buNone/>
                      </a:pPr>
                      <a:r>
                        <a:rPr lang="en-US" sz="1200" b="1" dirty="0"/>
                        <a:t>Plea</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Q15916459</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Answer to a claim</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3173364105"/>
                  </a:ext>
                </a:extLst>
              </a:tr>
              <a:tr h="536065">
                <a:tc>
                  <a:txBody>
                    <a:bodyPr/>
                    <a:lstStyle/>
                    <a:p>
                      <a:pPr marL="0" lvl="0" indent="0" algn="l" rtl="0">
                        <a:lnSpc>
                          <a:spcPct val="115000"/>
                        </a:lnSpc>
                        <a:spcBef>
                          <a:spcPts val="0"/>
                        </a:spcBef>
                        <a:spcAft>
                          <a:spcPts val="0"/>
                        </a:spcAft>
                        <a:buNone/>
                      </a:pPr>
                      <a:r>
                        <a:rPr lang="en-US" sz="1200" b="1" dirty="0"/>
                        <a:t>Trial</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Q8016240</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Present information in a tribunal</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3142585813"/>
                  </a:ext>
                </a:extLst>
              </a:tr>
              <a:tr h="536065">
                <a:tc>
                  <a:txBody>
                    <a:bodyPr/>
                    <a:lstStyle/>
                    <a:p>
                      <a:pPr marL="0" lvl="0" indent="0" algn="l" rtl="0">
                        <a:lnSpc>
                          <a:spcPct val="115000"/>
                        </a:lnSpc>
                        <a:spcBef>
                          <a:spcPts val="0"/>
                        </a:spcBef>
                        <a:spcAft>
                          <a:spcPts val="0"/>
                        </a:spcAft>
                        <a:buNone/>
                      </a:pPr>
                      <a:r>
                        <a:rPr lang="en-US" sz="1200" b="1" dirty="0"/>
                        <a:t>Legal Hearing</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Q545861</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A legal hearing</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071759875"/>
                  </a:ext>
                </a:extLst>
              </a:tr>
              <a:tr h="509863">
                <a:tc>
                  <a:txBody>
                    <a:bodyPr/>
                    <a:lstStyle/>
                    <a:p>
                      <a:pPr marL="0" lvl="0" indent="0" algn="l" rtl="0">
                        <a:lnSpc>
                          <a:spcPct val="115000"/>
                        </a:lnSpc>
                        <a:spcBef>
                          <a:spcPts val="0"/>
                        </a:spcBef>
                        <a:spcAft>
                          <a:spcPts val="0"/>
                        </a:spcAft>
                        <a:buNone/>
                      </a:pPr>
                      <a:r>
                        <a:rPr lang="en-US" sz="1200" b="1" dirty="0"/>
                        <a:t>Court Decision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Q327000</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Formal decision made by a court</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616295178"/>
                  </a:ext>
                </a:extLst>
              </a:tr>
              <a:tr h="536065">
                <a:tc>
                  <a:txBody>
                    <a:bodyPr/>
                    <a:lstStyle/>
                    <a:p>
                      <a:pPr marL="0" lvl="0" indent="0" algn="l" rtl="0">
                        <a:lnSpc>
                          <a:spcPct val="115000"/>
                        </a:lnSpc>
                        <a:spcBef>
                          <a:spcPts val="0"/>
                        </a:spcBef>
                        <a:spcAft>
                          <a:spcPts val="0"/>
                        </a:spcAft>
                        <a:buNone/>
                      </a:pPr>
                      <a:r>
                        <a:rPr lang="en-US" sz="1200" b="1" dirty="0"/>
                        <a:t>Acquittal</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Q1454723</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The legal result of a verdict of not guilty</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548311484"/>
                  </a:ext>
                </a:extLst>
              </a:tr>
              <a:tr h="509863">
                <a:tc>
                  <a:txBody>
                    <a:bodyPr/>
                    <a:lstStyle/>
                    <a:p>
                      <a:pPr marL="0" lvl="0" indent="0" algn="l" rtl="0">
                        <a:lnSpc>
                          <a:spcPct val="115000"/>
                        </a:lnSpc>
                        <a:spcBef>
                          <a:spcPts val="0"/>
                        </a:spcBef>
                        <a:spcAft>
                          <a:spcPts val="0"/>
                        </a:spcAft>
                        <a:buNone/>
                      </a:pPr>
                      <a:r>
                        <a:rPr lang="en-US" sz="1200" b="1" dirty="0"/>
                        <a:t>Sentence</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Q1763090</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Decree of punishment in a law</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484377835"/>
                  </a:ext>
                </a:extLst>
              </a:tr>
              <a:tr h="509863">
                <a:tc>
                  <a:txBody>
                    <a:bodyPr/>
                    <a:lstStyle/>
                    <a:p>
                      <a:pPr marL="0" lvl="0" indent="0" algn="l" rtl="0">
                        <a:lnSpc>
                          <a:spcPct val="115000"/>
                        </a:lnSpc>
                        <a:spcBef>
                          <a:spcPts val="0"/>
                        </a:spcBef>
                        <a:spcAft>
                          <a:spcPts val="0"/>
                        </a:spcAft>
                        <a:buNone/>
                      </a:pPr>
                      <a:r>
                        <a:rPr lang="en-US" sz="1200" b="1" dirty="0"/>
                        <a:t>Execution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Q3966286</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Homicide as capital punishment</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277491438"/>
                  </a:ext>
                </a:extLst>
              </a:tr>
              <a:tr h="483297">
                <a:tc>
                  <a:txBody>
                    <a:bodyPr/>
                    <a:lstStyle/>
                    <a:p>
                      <a:pPr marL="0" lvl="0" indent="0" algn="l" rtl="0">
                        <a:lnSpc>
                          <a:spcPct val="115000"/>
                        </a:lnSpc>
                        <a:spcBef>
                          <a:spcPts val="0"/>
                        </a:spcBef>
                        <a:spcAft>
                          <a:spcPts val="0"/>
                        </a:spcAft>
                        <a:buNone/>
                      </a:pPr>
                      <a:r>
                        <a:rPr lang="en-US" sz="1200" b="1" dirty="0"/>
                        <a:t>Imprisonment</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Q841236</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Restraint of a person’s liberty</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3392320369"/>
                  </a:ext>
                </a:extLst>
              </a:tr>
            </a:tbl>
          </a:graphicData>
        </a:graphic>
      </p:graphicFrame>
      <p:pic>
        <p:nvPicPr>
          <p:cNvPr id="4" name="Picture 3" descr="A picture containing sky, yellow&#10;&#10;Description automatically generated">
            <a:extLst>
              <a:ext uri="{FF2B5EF4-FFF2-40B4-BE49-F238E27FC236}">
                <a16:creationId xmlns:a16="http://schemas.microsoft.com/office/drawing/2014/main" id="{3322AC33-A359-0B4D-B4F1-2DEC9B33497A}"/>
              </a:ext>
            </a:extLst>
          </p:cNvPr>
          <p:cNvPicPr>
            <a:picLocks noChangeAspect="1"/>
          </p:cNvPicPr>
          <p:nvPr/>
        </p:nvPicPr>
        <p:blipFill>
          <a:blip r:embed="rId4"/>
          <a:stretch>
            <a:fillRect/>
          </a:stretch>
        </p:blipFill>
        <p:spPr>
          <a:xfrm>
            <a:off x="5130800" y="1255935"/>
            <a:ext cx="7061200" cy="4673600"/>
          </a:xfrm>
          <a:prstGeom prst="rect">
            <a:avLst/>
          </a:prstGeom>
        </p:spPr>
      </p:pic>
    </p:spTree>
    <p:extLst>
      <p:ext uri="{BB962C8B-B14F-4D97-AF65-F5344CB8AC3E}">
        <p14:creationId xmlns:p14="http://schemas.microsoft.com/office/powerpoint/2010/main" val="1275150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A0077-A45A-0648-B83E-1D92FD292819}"/>
              </a:ext>
            </a:extLst>
          </p:cNvPr>
          <p:cNvSpPr>
            <a:spLocks noGrp="1"/>
          </p:cNvSpPr>
          <p:nvPr>
            <p:ph type="title"/>
          </p:nvPr>
        </p:nvSpPr>
        <p:spPr/>
        <p:txBody>
          <a:bodyPr>
            <a:normAutofit fontScale="90000"/>
          </a:bodyPr>
          <a:lstStyle/>
          <a:p>
            <a:r>
              <a:rPr lang="en-US" dirty="0"/>
              <a:t>Car IED</a:t>
            </a:r>
          </a:p>
        </p:txBody>
      </p:sp>
      <p:pic>
        <p:nvPicPr>
          <p:cNvPr id="8" name="Picture 7" descr="Chart, radar chart&#10;&#10;Description automatically generated">
            <a:extLst>
              <a:ext uri="{FF2B5EF4-FFF2-40B4-BE49-F238E27FC236}">
                <a16:creationId xmlns:a16="http://schemas.microsoft.com/office/drawing/2014/main" id="{9305B55D-AFCA-E947-AFA8-A2EFAA685AF3}"/>
              </a:ext>
            </a:extLst>
          </p:cNvPr>
          <p:cNvPicPr>
            <a:picLocks noChangeAspect="1"/>
          </p:cNvPicPr>
          <p:nvPr/>
        </p:nvPicPr>
        <p:blipFill>
          <a:blip r:embed="rId2"/>
          <a:stretch>
            <a:fillRect/>
          </a:stretch>
        </p:blipFill>
        <p:spPr>
          <a:xfrm>
            <a:off x="1262068" y="1627442"/>
            <a:ext cx="9667865" cy="4541321"/>
          </a:xfrm>
          <a:prstGeom prst="rect">
            <a:avLst/>
          </a:prstGeom>
        </p:spPr>
      </p:pic>
    </p:spTree>
    <p:extLst>
      <p:ext uri="{BB962C8B-B14F-4D97-AF65-F5344CB8AC3E}">
        <p14:creationId xmlns:p14="http://schemas.microsoft.com/office/powerpoint/2010/main" val="889458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538372"/>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Car IED: Contributory Factors</a:t>
            </a:r>
            <a:endParaRPr dirty="0"/>
          </a:p>
        </p:txBody>
      </p:sp>
      <p:pic>
        <p:nvPicPr>
          <p:cNvPr id="64" name="Google Shape;64;p14"/>
          <p:cNvPicPr preferRelativeResize="0"/>
          <p:nvPr/>
        </p:nvPicPr>
        <p:blipFill>
          <a:blip r:embed="rId3">
            <a:alphaModFix/>
          </a:blip>
          <a:stretch>
            <a:fillRect/>
          </a:stretch>
        </p:blipFill>
        <p:spPr>
          <a:xfrm>
            <a:off x="8981267" y="6003600"/>
            <a:ext cx="1778133" cy="173133"/>
          </a:xfrm>
          <a:prstGeom prst="rect">
            <a:avLst/>
          </a:prstGeom>
          <a:noFill/>
          <a:ln>
            <a:noFill/>
          </a:ln>
        </p:spPr>
      </p:pic>
      <p:pic>
        <p:nvPicPr>
          <p:cNvPr id="65" name="Google Shape;65;p14"/>
          <p:cNvPicPr preferRelativeResize="0"/>
          <p:nvPr/>
        </p:nvPicPr>
        <p:blipFill>
          <a:blip r:embed="rId3">
            <a:alphaModFix/>
          </a:blip>
          <a:stretch>
            <a:fillRect/>
          </a:stretch>
        </p:blipFill>
        <p:spPr>
          <a:xfrm rot="1441243">
            <a:off x="10232363" y="4937932"/>
            <a:ext cx="554512" cy="173136"/>
          </a:xfrm>
          <a:prstGeom prst="rect">
            <a:avLst/>
          </a:prstGeom>
          <a:noFill/>
          <a:ln>
            <a:noFill/>
          </a:ln>
        </p:spPr>
      </p:pic>
      <p:pic>
        <p:nvPicPr>
          <p:cNvPr id="66" name="Google Shape;66;p14"/>
          <p:cNvPicPr preferRelativeResize="0"/>
          <p:nvPr/>
        </p:nvPicPr>
        <p:blipFill>
          <a:blip r:embed="rId3">
            <a:alphaModFix/>
          </a:blip>
          <a:stretch>
            <a:fillRect/>
          </a:stretch>
        </p:blipFill>
        <p:spPr>
          <a:xfrm rot="-1431565">
            <a:off x="8431397" y="6353829"/>
            <a:ext cx="188180" cy="173132"/>
          </a:xfrm>
          <a:prstGeom prst="rect">
            <a:avLst/>
          </a:prstGeom>
          <a:noFill/>
          <a:ln>
            <a:noFill/>
          </a:ln>
        </p:spPr>
      </p:pic>
      <p:graphicFrame>
        <p:nvGraphicFramePr>
          <p:cNvPr id="67" name="Google Shape;67;p14"/>
          <p:cNvGraphicFramePr/>
          <p:nvPr/>
        </p:nvGraphicFramePr>
        <p:xfrm>
          <a:off x="7540487" y="1415143"/>
          <a:ext cx="4536749" cy="1692802"/>
        </p:xfrm>
        <a:graphic>
          <a:graphicData uri="http://schemas.openxmlformats.org/drawingml/2006/table">
            <a:tbl>
              <a:tblPr>
                <a:noFill/>
              </a:tblPr>
              <a:tblGrid>
                <a:gridCol w="1788571">
                  <a:extLst>
                    <a:ext uri="{9D8B030D-6E8A-4147-A177-3AD203B41FA5}">
                      <a16:colId xmlns:a16="http://schemas.microsoft.com/office/drawing/2014/main" val="20000"/>
                    </a:ext>
                  </a:extLst>
                </a:gridCol>
                <a:gridCol w="1099457">
                  <a:extLst>
                    <a:ext uri="{9D8B030D-6E8A-4147-A177-3AD203B41FA5}">
                      <a16:colId xmlns:a16="http://schemas.microsoft.com/office/drawing/2014/main" val="20001"/>
                    </a:ext>
                  </a:extLst>
                </a:gridCol>
                <a:gridCol w="1648721">
                  <a:extLst>
                    <a:ext uri="{9D8B030D-6E8A-4147-A177-3AD203B41FA5}">
                      <a16:colId xmlns:a16="http://schemas.microsoft.com/office/drawing/2014/main" val="20002"/>
                    </a:ext>
                  </a:extLst>
                </a:gridCol>
              </a:tblGrid>
              <a:tr h="846401">
                <a:tc>
                  <a:txBody>
                    <a:bodyPr/>
                    <a:lstStyle/>
                    <a:p>
                      <a:pPr marL="0" lvl="0" indent="0" algn="l" rtl="0">
                        <a:lnSpc>
                          <a:spcPct val="115000"/>
                        </a:lnSpc>
                        <a:spcBef>
                          <a:spcPts val="0"/>
                        </a:spcBef>
                        <a:spcAft>
                          <a:spcPts val="0"/>
                        </a:spcAft>
                        <a:buNone/>
                      </a:pPr>
                      <a:r>
                        <a:rPr lang="en-US" sz="1300" b="1" dirty="0"/>
                        <a:t>Motivating Attack</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Q1174599</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Motivation for attack</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846401">
                <a:tc>
                  <a:txBody>
                    <a:bodyPr/>
                    <a:lstStyle/>
                    <a:p>
                      <a:pPr algn="l"/>
                      <a:r>
                        <a:rPr lang="en-US" sz="1500" b="1" dirty="0">
                          <a:solidFill>
                            <a:srgbClr val="000000"/>
                          </a:solidFill>
                          <a:effectLst/>
                          <a:latin typeface="+mn-lt"/>
                        </a:rPr>
                        <a:t> Demonstration </a:t>
                      </a:r>
                      <a:endParaRPr lang="en-US" sz="1500" b="1" dirty="0">
                        <a:effectLst/>
                        <a:latin typeface="+mn-lt"/>
                      </a:endParaRPr>
                    </a:p>
                  </a:txBody>
                  <a:tcPr marL="8647" marR="8647" marT="8647" marB="8647"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algn="l"/>
                      <a:r>
                        <a:rPr lang="en-US" sz="1500" dirty="0">
                          <a:solidFill>
                            <a:srgbClr val="000000"/>
                          </a:solidFill>
                          <a:effectLst/>
                          <a:latin typeface="+mn-lt"/>
                        </a:rPr>
                        <a:t>Q175331</a:t>
                      </a:r>
                      <a:endParaRPr lang="en-US" sz="1500" dirty="0">
                        <a:effectLst/>
                        <a:latin typeface="+mn-lt"/>
                      </a:endParaRPr>
                    </a:p>
                  </a:txBody>
                  <a:tcPr marL="8647" marR="8647" marT="8647" marB="8647"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algn="l"/>
                      <a:r>
                        <a:rPr lang="en-US" sz="1500" dirty="0">
                          <a:solidFill>
                            <a:srgbClr val="000000"/>
                          </a:solidFill>
                          <a:effectLst/>
                          <a:latin typeface="+mn-lt"/>
                        </a:rPr>
                        <a:t> demonstration that triggered the bomb</a:t>
                      </a:r>
                      <a:endParaRPr lang="en-US" sz="1500" dirty="0">
                        <a:effectLst/>
                        <a:latin typeface="+mn-lt"/>
                      </a:endParaRPr>
                    </a:p>
                  </a:txBody>
                  <a:tcPr marL="8647" marR="8647" marT="8647" marB="8647"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3"/>
                  </a:ext>
                </a:extLst>
              </a:tr>
            </a:tbl>
          </a:graphicData>
        </a:graphic>
      </p:graphicFrame>
      <p:pic>
        <p:nvPicPr>
          <p:cNvPr id="4" name="Picture 3" descr="Diagram&#10;&#10;Description automatically generated">
            <a:extLst>
              <a:ext uri="{FF2B5EF4-FFF2-40B4-BE49-F238E27FC236}">
                <a16:creationId xmlns:a16="http://schemas.microsoft.com/office/drawing/2014/main" id="{BB47A71F-677B-D441-B0D4-22FD1F894ACF}"/>
              </a:ext>
            </a:extLst>
          </p:cNvPr>
          <p:cNvPicPr>
            <a:picLocks noChangeAspect="1"/>
          </p:cNvPicPr>
          <p:nvPr/>
        </p:nvPicPr>
        <p:blipFill>
          <a:blip r:embed="rId4"/>
          <a:stretch>
            <a:fillRect/>
          </a:stretch>
        </p:blipFill>
        <p:spPr>
          <a:xfrm>
            <a:off x="629036" y="1592279"/>
            <a:ext cx="6502400" cy="3877733"/>
          </a:xfrm>
          <a:prstGeom prst="rect">
            <a:avLst/>
          </a:prstGeom>
        </p:spPr>
      </p:pic>
    </p:spTree>
    <p:extLst>
      <p:ext uri="{BB962C8B-B14F-4D97-AF65-F5344CB8AC3E}">
        <p14:creationId xmlns:p14="http://schemas.microsoft.com/office/powerpoint/2010/main" val="2937567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538372"/>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Car IED: Planning</a:t>
            </a:r>
            <a:endParaRPr dirty="0"/>
          </a:p>
        </p:txBody>
      </p:sp>
      <p:pic>
        <p:nvPicPr>
          <p:cNvPr id="64" name="Google Shape;64;p14"/>
          <p:cNvPicPr preferRelativeResize="0"/>
          <p:nvPr/>
        </p:nvPicPr>
        <p:blipFill>
          <a:blip r:embed="rId3">
            <a:alphaModFix/>
          </a:blip>
          <a:stretch>
            <a:fillRect/>
          </a:stretch>
        </p:blipFill>
        <p:spPr>
          <a:xfrm>
            <a:off x="8981267" y="6003600"/>
            <a:ext cx="1778133" cy="173133"/>
          </a:xfrm>
          <a:prstGeom prst="rect">
            <a:avLst/>
          </a:prstGeom>
          <a:noFill/>
          <a:ln>
            <a:noFill/>
          </a:ln>
        </p:spPr>
      </p:pic>
      <p:pic>
        <p:nvPicPr>
          <p:cNvPr id="65" name="Google Shape;65;p14"/>
          <p:cNvPicPr preferRelativeResize="0"/>
          <p:nvPr/>
        </p:nvPicPr>
        <p:blipFill>
          <a:blip r:embed="rId3">
            <a:alphaModFix/>
          </a:blip>
          <a:stretch>
            <a:fillRect/>
          </a:stretch>
        </p:blipFill>
        <p:spPr>
          <a:xfrm rot="1441243">
            <a:off x="10232363" y="4937932"/>
            <a:ext cx="554512" cy="173136"/>
          </a:xfrm>
          <a:prstGeom prst="rect">
            <a:avLst/>
          </a:prstGeom>
          <a:noFill/>
          <a:ln>
            <a:noFill/>
          </a:ln>
        </p:spPr>
      </p:pic>
      <p:pic>
        <p:nvPicPr>
          <p:cNvPr id="66" name="Google Shape;66;p14"/>
          <p:cNvPicPr preferRelativeResize="0"/>
          <p:nvPr/>
        </p:nvPicPr>
        <p:blipFill>
          <a:blip r:embed="rId3">
            <a:alphaModFix/>
          </a:blip>
          <a:stretch>
            <a:fillRect/>
          </a:stretch>
        </p:blipFill>
        <p:spPr>
          <a:xfrm rot="-1431565">
            <a:off x="8431397" y="6353829"/>
            <a:ext cx="188180" cy="173132"/>
          </a:xfrm>
          <a:prstGeom prst="rect">
            <a:avLst/>
          </a:prstGeom>
          <a:noFill/>
          <a:ln>
            <a:noFill/>
          </a:ln>
        </p:spPr>
      </p:pic>
      <p:graphicFrame>
        <p:nvGraphicFramePr>
          <p:cNvPr id="67" name="Google Shape;67;p14"/>
          <p:cNvGraphicFramePr/>
          <p:nvPr>
            <p:extLst>
              <p:ext uri="{D42A27DB-BD31-4B8C-83A1-F6EECF244321}">
                <p14:modId xmlns:p14="http://schemas.microsoft.com/office/powerpoint/2010/main" val="109297339"/>
              </p:ext>
            </p:extLst>
          </p:nvPr>
        </p:nvGraphicFramePr>
        <p:xfrm>
          <a:off x="7540487" y="1415143"/>
          <a:ext cx="4536749" cy="5078406"/>
        </p:xfrm>
        <a:graphic>
          <a:graphicData uri="http://schemas.openxmlformats.org/drawingml/2006/table">
            <a:tbl>
              <a:tblPr>
                <a:noFill/>
              </a:tblPr>
              <a:tblGrid>
                <a:gridCol w="1788571">
                  <a:extLst>
                    <a:ext uri="{9D8B030D-6E8A-4147-A177-3AD203B41FA5}">
                      <a16:colId xmlns:a16="http://schemas.microsoft.com/office/drawing/2014/main" val="20000"/>
                    </a:ext>
                  </a:extLst>
                </a:gridCol>
                <a:gridCol w="1099457">
                  <a:extLst>
                    <a:ext uri="{9D8B030D-6E8A-4147-A177-3AD203B41FA5}">
                      <a16:colId xmlns:a16="http://schemas.microsoft.com/office/drawing/2014/main" val="20001"/>
                    </a:ext>
                  </a:extLst>
                </a:gridCol>
                <a:gridCol w="1648721">
                  <a:extLst>
                    <a:ext uri="{9D8B030D-6E8A-4147-A177-3AD203B41FA5}">
                      <a16:colId xmlns:a16="http://schemas.microsoft.com/office/drawing/2014/main" val="20002"/>
                    </a:ext>
                  </a:extLst>
                </a:gridCol>
              </a:tblGrid>
              <a:tr h="846401">
                <a:tc>
                  <a:txBody>
                    <a:bodyPr/>
                    <a:lstStyle/>
                    <a:p>
                      <a:pPr marL="0" lvl="0" indent="0" algn="l" rtl="0">
                        <a:lnSpc>
                          <a:spcPct val="115000"/>
                        </a:lnSpc>
                        <a:spcBef>
                          <a:spcPts val="0"/>
                        </a:spcBef>
                        <a:spcAft>
                          <a:spcPts val="0"/>
                        </a:spcAft>
                        <a:buNone/>
                      </a:pPr>
                      <a:r>
                        <a:rPr lang="en-US" sz="1300" b="1" dirty="0"/>
                        <a:t>L</a:t>
                      </a:r>
                      <a:r>
                        <a:rPr lang="en" sz="1300" b="1" dirty="0"/>
                        <a:t>earn manufacture process</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Q8434</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learn about the manufacture process</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846401">
                <a:tc>
                  <a:txBody>
                    <a:bodyPr/>
                    <a:lstStyle/>
                    <a:p>
                      <a:pPr marL="0" lvl="0" indent="0" algn="l" rtl="0">
                        <a:lnSpc>
                          <a:spcPct val="115000"/>
                        </a:lnSpc>
                        <a:spcBef>
                          <a:spcPts val="0"/>
                        </a:spcBef>
                        <a:spcAft>
                          <a:spcPts val="0"/>
                        </a:spcAft>
                        <a:buNone/>
                      </a:pPr>
                      <a:r>
                        <a:rPr lang="en" sz="1300" b="1" dirty="0"/>
                        <a:t>Talking to leader</a:t>
                      </a:r>
                      <a:endParaRPr sz="13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Q1472062</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asking the leader about the bomb plan</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r h="846401">
                <a:tc>
                  <a:txBody>
                    <a:bodyPr/>
                    <a:lstStyle/>
                    <a:p>
                      <a:pPr marL="0" lvl="0" indent="0" algn="l" rtl="0">
                        <a:lnSpc>
                          <a:spcPct val="115000"/>
                        </a:lnSpc>
                        <a:spcBef>
                          <a:spcPts val="0"/>
                        </a:spcBef>
                        <a:spcAft>
                          <a:spcPts val="0"/>
                        </a:spcAft>
                        <a:buNone/>
                      </a:pPr>
                      <a:r>
                        <a:rPr lang="en" sz="1300" b="1" dirty="0"/>
                        <a:t>Determine attack target</a:t>
                      </a:r>
                      <a:endParaRPr sz="13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a:t>Q1665268</a:t>
                      </a:r>
                      <a:endParaRPr sz="13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requester asks to determine a specific target</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2"/>
                  </a:ext>
                </a:extLst>
              </a:tr>
              <a:tr h="846401">
                <a:tc>
                  <a:txBody>
                    <a:bodyPr/>
                    <a:lstStyle/>
                    <a:p>
                      <a:pPr marL="0" lvl="0" indent="0" algn="l" rtl="0">
                        <a:lnSpc>
                          <a:spcPct val="115000"/>
                        </a:lnSpc>
                        <a:spcBef>
                          <a:spcPts val="0"/>
                        </a:spcBef>
                        <a:spcAft>
                          <a:spcPts val="0"/>
                        </a:spcAft>
                        <a:buNone/>
                      </a:pPr>
                      <a:r>
                        <a:rPr lang="en" sz="1300" b="1" dirty="0"/>
                        <a:t>Purchase components</a:t>
                      </a:r>
                      <a:endParaRPr sz="13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a:t>Q21651837</a:t>
                      </a:r>
                      <a:endParaRPr sz="13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buy the materials to make the bomb</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3"/>
                  </a:ext>
                </a:extLst>
              </a:tr>
              <a:tr h="846401">
                <a:tc>
                  <a:txBody>
                    <a:bodyPr/>
                    <a:lstStyle/>
                    <a:p>
                      <a:pPr marL="0" lvl="0" indent="0" algn="l" rtl="0">
                        <a:lnSpc>
                          <a:spcPct val="115000"/>
                        </a:lnSpc>
                        <a:spcBef>
                          <a:spcPts val="0"/>
                        </a:spcBef>
                        <a:spcAft>
                          <a:spcPts val="0"/>
                        </a:spcAft>
                        <a:buNone/>
                      </a:pPr>
                      <a:r>
                        <a:rPr lang="en" sz="1300" b="1" dirty="0"/>
                        <a:t>Assemble IED </a:t>
                      </a:r>
                      <a:endParaRPr sz="13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a:t>Q187939</a:t>
                      </a:r>
                      <a:endParaRPr sz="13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manufacturing the bomb</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4"/>
                  </a:ext>
                </a:extLst>
              </a:tr>
              <a:tr h="846401">
                <a:tc>
                  <a:txBody>
                    <a:bodyPr/>
                    <a:lstStyle/>
                    <a:p>
                      <a:pPr marL="0" lvl="0" indent="0" algn="l" rtl="0">
                        <a:lnSpc>
                          <a:spcPct val="115000"/>
                        </a:lnSpc>
                        <a:spcBef>
                          <a:spcPts val="0"/>
                        </a:spcBef>
                        <a:spcAft>
                          <a:spcPts val="0"/>
                        </a:spcAft>
                        <a:buNone/>
                      </a:pPr>
                      <a:r>
                        <a:rPr lang="en-US" sz="1300" b="1" dirty="0"/>
                        <a:t>Obtain Car</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US" sz="1300" dirty="0"/>
                        <a:t>Q21651837</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US" sz="1300" dirty="0"/>
                        <a:t>Obtain car to hold the IED with</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80543876"/>
                  </a:ext>
                </a:extLst>
              </a:tr>
            </a:tbl>
          </a:graphicData>
        </a:graphic>
      </p:graphicFrame>
      <p:pic>
        <p:nvPicPr>
          <p:cNvPr id="4" name="Picture 3" descr="A picture containing text, sky&#10;&#10;Description automatically generated">
            <a:extLst>
              <a:ext uri="{FF2B5EF4-FFF2-40B4-BE49-F238E27FC236}">
                <a16:creationId xmlns:a16="http://schemas.microsoft.com/office/drawing/2014/main" id="{F3DE0782-80C8-9B4F-BB64-72FEC5EF6D8A}"/>
              </a:ext>
            </a:extLst>
          </p:cNvPr>
          <p:cNvPicPr>
            <a:picLocks noChangeAspect="1"/>
          </p:cNvPicPr>
          <p:nvPr/>
        </p:nvPicPr>
        <p:blipFill>
          <a:blip r:embed="rId4"/>
          <a:stretch>
            <a:fillRect/>
          </a:stretch>
        </p:blipFill>
        <p:spPr>
          <a:xfrm>
            <a:off x="319967" y="1702533"/>
            <a:ext cx="7078133" cy="4301067"/>
          </a:xfrm>
          <a:prstGeom prst="rect">
            <a:avLst/>
          </a:prstGeom>
        </p:spPr>
      </p:pic>
    </p:spTree>
    <p:extLst>
      <p:ext uri="{BB962C8B-B14F-4D97-AF65-F5344CB8AC3E}">
        <p14:creationId xmlns:p14="http://schemas.microsoft.com/office/powerpoint/2010/main" val="1379513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415611" y="992767"/>
            <a:ext cx="11360800" cy="2736800"/>
          </a:xfrm>
          <a:prstGeom prst="rect">
            <a:avLst/>
          </a:prstGeom>
          <a:noFill/>
          <a:ln>
            <a:noFill/>
          </a:ln>
        </p:spPr>
        <p:txBody>
          <a:bodyPr spcFirstLastPara="1" vert="horz" wrap="square" lIns="121900" tIns="121900" rIns="121900" bIns="121900" rtlCol="0" anchor="b" anchorCtr="0">
            <a:normAutofit/>
          </a:bodyPr>
          <a:lstStyle/>
          <a:p>
            <a:pPr>
              <a:lnSpc>
                <a:spcPct val="100000"/>
              </a:lnSpc>
              <a:spcBef>
                <a:spcPts val="0"/>
              </a:spcBef>
              <a:buSzPts val="5200"/>
            </a:pPr>
            <a:r>
              <a:rPr lang="en" dirty="0"/>
              <a:t>RESIN Epidemic Schema</a:t>
            </a:r>
            <a:br>
              <a:rPr lang="en" dirty="0"/>
            </a:br>
            <a:r>
              <a:rPr lang="en" sz="2133" dirty="0"/>
              <a:t>Updated Mar 19, 2022</a:t>
            </a:r>
            <a:endParaRPr dirty="0"/>
          </a:p>
        </p:txBody>
      </p:sp>
      <p:sp>
        <p:nvSpPr>
          <p:cNvPr id="55" name="Google Shape;55;p1"/>
          <p:cNvSpPr txBox="1">
            <a:spLocks noGrp="1"/>
          </p:cNvSpPr>
          <p:nvPr>
            <p:ph type="subTitle" idx="1"/>
          </p:nvPr>
        </p:nvSpPr>
        <p:spPr>
          <a:xfrm>
            <a:off x="415600" y="3778833"/>
            <a:ext cx="11360800" cy="1056800"/>
          </a:xfrm>
          <a:prstGeom prst="rect">
            <a:avLst/>
          </a:prstGeom>
          <a:noFill/>
          <a:ln>
            <a:noFill/>
          </a:ln>
        </p:spPr>
        <p:txBody>
          <a:bodyPr spcFirstLastPara="1" vert="horz" wrap="square" lIns="121900" tIns="121900" rIns="121900" bIns="121900" rtlCol="0" anchor="t" anchorCtr="0">
            <a:normAutofit fontScale="85000" lnSpcReduction="10000"/>
          </a:bodyPr>
          <a:lstStyle/>
          <a:p>
            <a:pPr>
              <a:buSzPct val="181818"/>
            </a:pPr>
            <a:r>
              <a:rPr lang="en" dirty="0"/>
              <a:t>Sha Li, </a:t>
            </a:r>
            <a:r>
              <a:rPr lang="en" dirty="0" err="1"/>
              <a:t>Manling</a:t>
            </a:r>
            <a:r>
              <a:rPr lang="en" dirty="0"/>
              <a:t> Li, </a:t>
            </a:r>
            <a:r>
              <a:rPr lang="en-US" dirty="0" err="1"/>
              <a:t>Ghazaleh</a:t>
            </a:r>
            <a:r>
              <a:rPr lang="en-US" dirty="0"/>
              <a:t> </a:t>
            </a:r>
            <a:r>
              <a:rPr lang="en-US" dirty="0" err="1"/>
              <a:t>Kazeminejad</a:t>
            </a:r>
            <a:r>
              <a:rPr lang="en-US" dirty="0"/>
              <a:t>, </a:t>
            </a:r>
            <a:r>
              <a:rPr lang="en" dirty="0"/>
              <a:t>Michael Regan, Susan Brown, Martha Palmer, Jiawei Han, Heng Ji</a:t>
            </a:r>
            <a:endParaRPr dirty="0"/>
          </a:p>
          <a:p>
            <a:pPr>
              <a:lnSpc>
                <a:spcPct val="100000"/>
              </a:lnSpc>
              <a:spcBef>
                <a:spcPts val="0"/>
              </a:spcBef>
              <a:buSzPct val="181818"/>
            </a:pPr>
            <a:r>
              <a:rPr lang="en" dirty="0"/>
              <a:t>{shal2,hengji}@</a:t>
            </a:r>
            <a:r>
              <a:rPr lang="en" dirty="0" err="1"/>
              <a:t>illinois.edu</a:t>
            </a:r>
            <a:endParaRPr lang="en" dirty="0"/>
          </a:p>
          <a:p>
            <a:pPr>
              <a:lnSpc>
                <a:spcPct val="100000"/>
              </a:lnSpc>
              <a:spcBef>
                <a:spcPts val="0"/>
              </a:spcBef>
              <a:buSzPct val="181818"/>
            </a:pPr>
            <a:endParaRPr dirty="0"/>
          </a:p>
        </p:txBody>
      </p:sp>
    </p:spTree>
    <p:extLst>
      <p:ext uri="{BB962C8B-B14F-4D97-AF65-F5344CB8AC3E}">
        <p14:creationId xmlns:p14="http://schemas.microsoft.com/office/powerpoint/2010/main" val="1053947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Car IED: Execution</a:t>
            </a:r>
            <a:endParaRPr dirty="0"/>
          </a:p>
        </p:txBody>
      </p:sp>
      <p:graphicFrame>
        <p:nvGraphicFramePr>
          <p:cNvPr id="84" name="Google Shape;84;p15"/>
          <p:cNvGraphicFramePr/>
          <p:nvPr>
            <p:extLst>
              <p:ext uri="{D42A27DB-BD31-4B8C-83A1-F6EECF244321}">
                <p14:modId xmlns:p14="http://schemas.microsoft.com/office/powerpoint/2010/main" val="1608407365"/>
              </p:ext>
            </p:extLst>
          </p:nvPr>
        </p:nvGraphicFramePr>
        <p:xfrm>
          <a:off x="7029451" y="408847"/>
          <a:ext cx="5028688" cy="5398374"/>
        </p:xfrm>
        <a:graphic>
          <a:graphicData uri="http://schemas.openxmlformats.org/drawingml/2006/table">
            <a:tbl>
              <a:tblPr>
                <a:noFill/>
              </a:tblPr>
              <a:tblGrid>
                <a:gridCol w="1948031">
                  <a:extLst>
                    <a:ext uri="{9D8B030D-6E8A-4147-A177-3AD203B41FA5}">
                      <a16:colId xmlns:a16="http://schemas.microsoft.com/office/drawing/2014/main" val="20000"/>
                    </a:ext>
                  </a:extLst>
                </a:gridCol>
                <a:gridCol w="1160416">
                  <a:extLst>
                    <a:ext uri="{9D8B030D-6E8A-4147-A177-3AD203B41FA5}">
                      <a16:colId xmlns:a16="http://schemas.microsoft.com/office/drawing/2014/main" val="20001"/>
                    </a:ext>
                  </a:extLst>
                </a:gridCol>
                <a:gridCol w="1920241">
                  <a:extLst>
                    <a:ext uri="{9D8B030D-6E8A-4147-A177-3AD203B41FA5}">
                      <a16:colId xmlns:a16="http://schemas.microsoft.com/office/drawing/2014/main" val="20002"/>
                    </a:ext>
                  </a:extLst>
                </a:gridCol>
              </a:tblGrid>
              <a:tr h="577935">
                <a:tc>
                  <a:txBody>
                    <a:bodyPr/>
                    <a:lstStyle/>
                    <a:p>
                      <a:pPr marL="0" lvl="0" indent="0" algn="l" rtl="0">
                        <a:lnSpc>
                          <a:spcPct val="115000"/>
                        </a:lnSpc>
                        <a:spcBef>
                          <a:spcPts val="0"/>
                        </a:spcBef>
                        <a:spcAft>
                          <a:spcPts val="0"/>
                        </a:spcAft>
                        <a:buNone/>
                      </a:pPr>
                      <a:r>
                        <a:rPr lang="en" sz="1400" b="1" dirty="0"/>
                        <a:t>Announce Attack</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Q325980</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announce the possible bombing </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428746305"/>
                  </a:ext>
                </a:extLst>
              </a:tr>
              <a:tr h="823299">
                <a:tc>
                  <a:txBody>
                    <a:bodyPr/>
                    <a:lstStyle/>
                    <a:p>
                      <a:pPr marL="0" lvl="0" indent="0" algn="l" rtl="0">
                        <a:lnSpc>
                          <a:spcPct val="115000"/>
                        </a:lnSpc>
                        <a:spcBef>
                          <a:spcPts val="0"/>
                        </a:spcBef>
                        <a:spcAft>
                          <a:spcPts val="0"/>
                        </a:spcAft>
                        <a:buNone/>
                      </a:pPr>
                      <a:r>
                        <a:rPr lang="en-US" sz="1400" b="1" dirty="0"/>
                        <a:t>Attempt to Neutralize IED</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t>Q5185976</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t>police move in to interfere with and neutralize IED</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623013615"/>
                  </a:ext>
                </a:extLst>
              </a:tr>
              <a:tr h="577935">
                <a:tc>
                  <a:txBody>
                    <a:bodyPr/>
                    <a:lstStyle/>
                    <a:p>
                      <a:pPr marL="0" lvl="0" indent="0" algn="l" rtl="0">
                        <a:lnSpc>
                          <a:spcPct val="115000"/>
                        </a:lnSpc>
                        <a:spcBef>
                          <a:spcPts val="0"/>
                        </a:spcBef>
                        <a:spcAft>
                          <a:spcPts val="0"/>
                        </a:spcAft>
                        <a:buNone/>
                      </a:pPr>
                      <a:r>
                        <a:rPr lang="en" sz="1400" b="1" dirty="0"/>
                        <a:t>Move IED</a:t>
                      </a:r>
                      <a:endParaRPr sz="14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Q7590</a:t>
                      </a:r>
                      <a:endParaRPr sz="14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transport the bomb to the target</a:t>
                      </a:r>
                      <a:endParaRPr sz="14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73545">
                <a:tc>
                  <a:txBody>
                    <a:bodyPr/>
                    <a:lstStyle/>
                    <a:p>
                      <a:pPr marL="0" lvl="0" indent="0" algn="l" rtl="0">
                        <a:lnSpc>
                          <a:spcPct val="115000"/>
                        </a:lnSpc>
                        <a:spcBef>
                          <a:spcPts val="0"/>
                        </a:spcBef>
                        <a:spcAft>
                          <a:spcPts val="0"/>
                        </a:spcAft>
                        <a:buNone/>
                      </a:pPr>
                      <a:r>
                        <a:rPr lang="en" sz="1400" b="1" dirty="0"/>
                        <a:t>Detonate IED</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Q891854</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bomb attack starts</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079904373"/>
                  </a:ext>
                </a:extLst>
              </a:tr>
              <a:tr h="473545">
                <a:tc>
                  <a:txBody>
                    <a:bodyPr/>
                    <a:lstStyle/>
                    <a:p>
                      <a:pPr marL="0" lvl="0" indent="0" algn="l" rtl="0">
                        <a:lnSpc>
                          <a:spcPct val="115000"/>
                        </a:lnSpc>
                        <a:spcBef>
                          <a:spcPts val="0"/>
                        </a:spcBef>
                        <a:spcAft>
                          <a:spcPts val="0"/>
                        </a:spcAft>
                        <a:buNone/>
                      </a:pPr>
                      <a:r>
                        <a:rPr lang="en" sz="1400" b="1" dirty="0"/>
                        <a:t>Defuse IED </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Q649416</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leave the bomb</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51832478"/>
                  </a:ext>
                </a:extLst>
              </a:tr>
              <a:tr h="577935">
                <a:tc>
                  <a:txBody>
                    <a:bodyPr/>
                    <a:lstStyle/>
                    <a:p>
                      <a:pPr marL="0" lvl="0" indent="0" algn="l" rtl="0">
                        <a:lnSpc>
                          <a:spcPct val="115000"/>
                        </a:lnSpc>
                        <a:spcBef>
                          <a:spcPts val="0"/>
                        </a:spcBef>
                        <a:spcAft>
                          <a:spcPts val="0"/>
                        </a:spcAft>
                        <a:buNone/>
                      </a:pPr>
                      <a:r>
                        <a:rPr lang="en-US" sz="1400" b="1" dirty="0"/>
                        <a:t>Attack</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t>Q1174599</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t>Terrorists attack target location with car</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3272031900"/>
                  </a:ext>
                </a:extLst>
              </a:tr>
              <a:tr h="473545">
                <a:tc>
                  <a:txBody>
                    <a:bodyPr/>
                    <a:lstStyle/>
                    <a:p>
                      <a:pPr marL="0" lvl="0" indent="0" algn="l" rtl="0">
                        <a:lnSpc>
                          <a:spcPct val="115000"/>
                        </a:lnSpc>
                        <a:spcBef>
                          <a:spcPts val="0"/>
                        </a:spcBef>
                        <a:spcAft>
                          <a:spcPts val="0"/>
                        </a:spcAft>
                        <a:buNone/>
                      </a:pPr>
                      <a:r>
                        <a:rPr lang="en" sz="1400" b="1" dirty="0"/>
                        <a:t>Death</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Q4</a:t>
                      </a:r>
                      <a:endParaRPr sz="14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death of victims</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008641156"/>
                  </a:ext>
                </a:extLst>
              </a:tr>
              <a:tr h="473545">
                <a:tc>
                  <a:txBody>
                    <a:bodyPr/>
                    <a:lstStyle/>
                    <a:p>
                      <a:pPr marL="0" lvl="0" indent="0" algn="l" rtl="0">
                        <a:lnSpc>
                          <a:spcPct val="115000"/>
                        </a:lnSpc>
                        <a:spcBef>
                          <a:spcPts val="0"/>
                        </a:spcBef>
                        <a:spcAft>
                          <a:spcPts val="0"/>
                        </a:spcAft>
                        <a:buNone/>
                      </a:pPr>
                      <a:r>
                        <a:rPr lang="en-US" sz="1400" b="1" dirty="0"/>
                        <a:t>Injury</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Q193078</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injury of victims</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3134731326"/>
                  </a:ext>
                </a:extLst>
              </a:tr>
              <a:tr h="473545">
                <a:tc>
                  <a:txBody>
                    <a:bodyPr/>
                    <a:lstStyle/>
                    <a:p>
                      <a:pPr marL="0" lvl="0" indent="0" algn="l" rtl="0">
                        <a:lnSpc>
                          <a:spcPct val="115000"/>
                        </a:lnSpc>
                        <a:spcBef>
                          <a:spcPts val="0"/>
                        </a:spcBef>
                        <a:spcAft>
                          <a:spcPts val="0"/>
                        </a:spcAft>
                        <a:buNone/>
                      </a:pPr>
                      <a:r>
                        <a:rPr lang="en" sz="1400" b="1" dirty="0"/>
                        <a:t>Damage</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Q481609</a:t>
                      </a:r>
                      <a:endParaRPr sz="14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damage of the target</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551001827"/>
                  </a:ext>
                </a:extLst>
              </a:tr>
              <a:tr h="473545">
                <a:tc>
                  <a:txBody>
                    <a:bodyPr/>
                    <a:lstStyle/>
                    <a:p>
                      <a:pPr marL="0" lvl="0" indent="0" algn="l" rtl="0">
                        <a:lnSpc>
                          <a:spcPct val="115000"/>
                        </a:lnSpc>
                        <a:spcBef>
                          <a:spcPts val="0"/>
                        </a:spcBef>
                        <a:spcAft>
                          <a:spcPts val="0"/>
                        </a:spcAft>
                        <a:buNone/>
                      </a:pPr>
                      <a:r>
                        <a:rPr lang="en" sz="1400" b="1" dirty="0"/>
                        <a:t>Destruction</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Q17781833</a:t>
                      </a:r>
                      <a:endParaRPr sz="14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destruction of the target</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324573841"/>
                  </a:ext>
                </a:extLst>
              </a:tr>
            </a:tbl>
          </a:graphicData>
        </a:graphic>
      </p:graphicFrame>
      <p:pic>
        <p:nvPicPr>
          <p:cNvPr id="3" name="Picture 2" descr="Diagram&#10;&#10;Description automatically generated">
            <a:extLst>
              <a:ext uri="{FF2B5EF4-FFF2-40B4-BE49-F238E27FC236}">
                <a16:creationId xmlns:a16="http://schemas.microsoft.com/office/drawing/2014/main" id="{BFA1D031-0FEA-6F4B-AC8D-9441FC10FE4D}"/>
              </a:ext>
            </a:extLst>
          </p:cNvPr>
          <p:cNvPicPr>
            <a:picLocks noChangeAspect="1"/>
          </p:cNvPicPr>
          <p:nvPr/>
        </p:nvPicPr>
        <p:blipFill>
          <a:blip r:embed="rId3"/>
          <a:stretch>
            <a:fillRect/>
          </a:stretch>
        </p:blipFill>
        <p:spPr>
          <a:xfrm>
            <a:off x="0" y="1800088"/>
            <a:ext cx="6869048" cy="4200497"/>
          </a:xfrm>
          <a:prstGeom prst="rect">
            <a:avLst/>
          </a:prstGeom>
        </p:spPr>
      </p:pic>
    </p:spTree>
    <p:extLst>
      <p:ext uri="{BB962C8B-B14F-4D97-AF65-F5344CB8AC3E}">
        <p14:creationId xmlns:p14="http://schemas.microsoft.com/office/powerpoint/2010/main" val="2731091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108635" y="255316"/>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Car IED: Response</a:t>
            </a:r>
            <a:endParaRPr dirty="0"/>
          </a:p>
        </p:txBody>
      </p:sp>
      <p:pic>
        <p:nvPicPr>
          <p:cNvPr id="91" name="Google Shape;91;p16"/>
          <p:cNvPicPr preferRelativeResize="0"/>
          <p:nvPr/>
        </p:nvPicPr>
        <p:blipFill>
          <a:blip r:embed="rId3">
            <a:alphaModFix/>
          </a:blip>
          <a:stretch>
            <a:fillRect/>
          </a:stretch>
        </p:blipFill>
        <p:spPr>
          <a:xfrm rot="-1257333">
            <a:off x="493133" y="3719992"/>
            <a:ext cx="819871" cy="585216"/>
          </a:xfrm>
          <a:prstGeom prst="rect">
            <a:avLst/>
          </a:prstGeom>
          <a:noFill/>
          <a:ln>
            <a:noFill/>
          </a:ln>
        </p:spPr>
      </p:pic>
      <p:pic>
        <p:nvPicPr>
          <p:cNvPr id="92" name="Google Shape;92;p16"/>
          <p:cNvPicPr preferRelativeResize="0"/>
          <p:nvPr/>
        </p:nvPicPr>
        <p:blipFill>
          <a:blip r:embed="rId3">
            <a:alphaModFix/>
          </a:blip>
          <a:stretch>
            <a:fillRect/>
          </a:stretch>
        </p:blipFill>
        <p:spPr>
          <a:xfrm>
            <a:off x="464867" y="4116767"/>
            <a:ext cx="699967" cy="307267"/>
          </a:xfrm>
          <a:prstGeom prst="rect">
            <a:avLst/>
          </a:prstGeom>
          <a:noFill/>
          <a:ln>
            <a:noFill/>
          </a:ln>
        </p:spPr>
      </p:pic>
      <p:pic>
        <p:nvPicPr>
          <p:cNvPr id="93" name="Google Shape;93;p16"/>
          <p:cNvPicPr preferRelativeResize="0"/>
          <p:nvPr/>
        </p:nvPicPr>
        <p:blipFill>
          <a:blip r:embed="rId3">
            <a:alphaModFix/>
          </a:blip>
          <a:stretch>
            <a:fillRect/>
          </a:stretch>
        </p:blipFill>
        <p:spPr>
          <a:xfrm>
            <a:off x="464867" y="4424033"/>
            <a:ext cx="893867" cy="392384"/>
          </a:xfrm>
          <a:prstGeom prst="rect">
            <a:avLst/>
          </a:prstGeom>
          <a:noFill/>
          <a:ln>
            <a:noFill/>
          </a:ln>
        </p:spPr>
      </p:pic>
      <p:pic>
        <p:nvPicPr>
          <p:cNvPr id="94" name="Google Shape;94;p16"/>
          <p:cNvPicPr preferRelativeResize="0"/>
          <p:nvPr/>
        </p:nvPicPr>
        <p:blipFill>
          <a:blip r:embed="rId3">
            <a:alphaModFix/>
          </a:blip>
          <a:stretch>
            <a:fillRect/>
          </a:stretch>
        </p:blipFill>
        <p:spPr>
          <a:xfrm>
            <a:off x="1199933" y="3798634"/>
            <a:ext cx="158800" cy="359900"/>
          </a:xfrm>
          <a:prstGeom prst="rect">
            <a:avLst/>
          </a:prstGeom>
          <a:noFill/>
          <a:ln>
            <a:noFill/>
          </a:ln>
        </p:spPr>
      </p:pic>
      <p:pic>
        <p:nvPicPr>
          <p:cNvPr id="95" name="Google Shape;95;p16"/>
          <p:cNvPicPr preferRelativeResize="0"/>
          <p:nvPr/>
        </p:nvPicPr>
        <p:blipFill>
          <a:blip r:embed="rId3">
            <a:alphaModFix/>
          </a:blip>
          <a:stretch>
            <a:fillRect/>
          </a:stretch>
        </p:blipFill>
        <p:spPr>
          <a:xfrm>
            <a:off x="5069900" y="2252433"/>
            <a:ext cx="510867" cy="392400"/>
          </a:xfrm>
          <a:prstGeom prst="rect">
            <a:avLst/>
          </a:prstGeom>
          <a:noFill/>
          <a:ln>
            <a:noFill/>
          </a:ln>
        </p:spPr>
      </p:pic>
      <p:graphicFrame>
        <p:nvGraphicFramePr>
          <p:cNvPr id="96" name="Google Shape;96;p16"/>
          <p:cNvGraphicFramePr/>
          <p:nvPr/>
        </p:nvGraphicFramePr>
        <p:xfrm>
          <a:off x="108635" y="1052764"/>
          <a:ext cx="4831776" cy="5576077"/>
        </p:xfrm>
        <a:graphic>
          <a:graphicData uri="http://schemas.openxmlformats.org/drawingml/2006/table">
            <a:tbl>
              <a:tblPr>
                <a:noFill/>
              </a:tblPr>
              <a:tblGrid>
                <a:gridCol w="1912175">
                  <a:extLst>
                    <a:ext uri="{9D8B030D-6E8A-4147-A177-3AD203B41FA5}">
                      <a16:colId xmlns:a16="http://schemas.microsoft.com/office/drawing/2014/main" val="20000"/>
                    </a:ext>
                  </a:extLst>
                </a:gridCol>
                <a:gridCol w="1030028">
                  <a:extLst>
                    <a:ext uri="{9D8B030D-6E8A-4147-A177-3AD203B41FA5}">
                      <a16:colId xmlns:a16="http://schemas.microsoft.com/office/drawing/2014/main" val="20001"/>
                    </a:ext>
                  </a:extLst>
                </a:gridCol>
                <a:gridCol w="1889573">
                  <a:extLst>
                    <a:ext uri="{9D8B030D-6E8A-4147-A177-3AD203B41FA5}">
                      <a16:colId xmlns:a16="http://schemas.microsoft.com/office/drawing/2014/main" val="20002"/>
                    </a:ext>
                  </a:extLst>
                </a:gridCol>
              </a:tblGrid>
              <a:tr h="406088">
                <a:tc>
                  <a:txBody>
                    <a:bodyPr/>
                    <a:lstStyle/>
                    <a:p>
                      <a:pPr marL="0" lvl="0" indent="0" algn="l" rtl="0">
                        <a:lnSpc>
                          <a:spcPct val="115000"/>
                        </a:lnSpc>
                        <a:spcBef>
                          <a:spcPts val="0"/>
                        </a:spcBef>
                        <a:spcAft>
                          <a:spcPts val="0"/>
                        </a:spcAft>
                        <a:buNone/>
                      </a:pPr>
                      <a:r>
                        <a:rPr lang="en-US" sz="1300" b="1" dirty="0"/>
                        <a:t>Evacuate</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Q606332</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 </a:t>
                      </a:r>
                      <a:r>
                        <a:rPr lang="en" sz="1300" dirty="0" err="1"/>
                        <a:t>emergency_evacuation</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50594363"/>
                  </a:ext>
                </a:extLst>
              </a:tr>
              <a:tr h="406088">
                <a:tc>
                  <a:txBody>
                    <a:bodyPr/>
                    <a:lstStyle/>
                    <a:p>
                      <a:pPr marL="0" lvl="0" indent="0" algn="l" rtl="0">
                        <a:lnSpc>
                          <a:spcPct val="115000"/>
                        </a:lnSpc>
                        <a:spcBef>
                          <a:spcPts val="0"/>
                        </a:spcBef>
                        <a:spcAft>
                          <a:spcPts val="0"/>
                        </a:spcAft>
                        <a:buNone/>
                      </a:pPr>
                      <a:r>
                        <a:rPr lang="en-US" sz="1300" b="1" dirty="0"/>
                        <a:t>Conflict</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Q1174599</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 attack after the bombing</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126398037"/>
                  </a:ext>
                </a:extLst>
              </a:tr>
              <a:tr h="555244">
                <a:tc>
                  <a:txBody>
                    <a:bodyPr/>
                    <a:lstStyle/>
                    <a:p>
                      <a:pPr marL="0" lvl="0" indent="0" algn="l" rtl="0">
                        <a:lnSpc>
                          <a:spcPct val="115000"/>
                        </a:lnSpc>
                        <a:spcBef>
                          <a:spcPts val="0"/>
                        </a:spcBef>
                        <a:spcAft>
                          <a:spcPts val="0"/>
                        </a:spcAft>
                        <a:buNone/>
                      </a:pPr>
                      <a:r>
                        <a:rPr lang="en-US" sz="1300" b="1" dirty="0"/>
                        <a:t>Post Attack Demonstration</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Q175331</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 demonstration after the bombing</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907740495"/>
                  </a:ext>
                </a:extLst>
              </a:tr>
              <a:tr h="584667">
                <a:tc>
                  <a:txBody>
                    <a:bodyPr/>
                    <a:lstStyle/>
                    <a:p>
                      <a:pPr marL="0" lvl="0" indent="0" algn="l" rtl="0">
                        <a:lnSpc>
                          <a:spcPct val="115000"/>
                        </a:lnSpc>
                        <a:spcBef>
                          <a:spcPts val="0"/>
                        </a:spcBef>
                        <a:spcAft>
                          <a:spcPts val="0"/>
                        </a:spcAft>
                        <a:buNone/>
                      </a:pPr>
                      <a:r>
                        <a:rPr lang="en-US" sz="1300" b="1" dirty="0"/>
                        <a:t>Defuse Potential IEDs</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Q649416</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Defuse potential IEDs still in the area</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3173364105"/>
                  </a:ext>
                </a:extLst>
              </a:tr>
              <a:tr h="788924">
                <a:tc>
                  <a:txBody>
                    <a:bodyPr/>
                    <a:lstStyle/>
                    <a:p>
                      <a:pPr marL="0" lvl="0" indent="0" algn="l" rtl="0">
                        <a:lnSpc>
                          <a:spcPct val="115000"/>
                        </a:lnSpc>
                        <a:spcBef>
                          <a:spcPts val="0"/>
                        </a:spcBef>
                        <a:spcAft>
                          <a:spcPts val="0"/>
                        </a:spcAft>
                        <a:buNone/>
                      </a:pPr>
                      <a:r>
                        <a:rPr lang="en-US" sz="1300" b="1" dirty="0"/>
                        <a:t>Contact Authorities</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Q1472062</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 contacting authorities and inform them of the explosion</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3142585813"/>
                  </a:ext>
                </a:extLst>
              </a:tr>
              <a:tr h="584667">
                <a:tc>
                  <a:txBody>
                    <a:bodyPr/>
                    <a:lstStyle/>
                    <a:p>
                      <a:pPr marL="0" lvl="0" indent="0" algn="l" rtl="0">
                        <a:lnSpc>
                          <a:spcPct val="115000"/>
                        </a:lnSpc>
                        <a:spcBef>
                          <a:spcPts val="0"/>
                        </a:spcBef>
                        <a:spcAft>
                          <a:spcPts val="0"/>
                        </a:spcAft>
                        <a:buNone/>
                      </a:pPr>
                      <a:r>
                        <a:rPr lang="en-US" sz="1300" b="1" dirty="0"/>
                        <a:t>Medical Intervention</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Q179661</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Treat victims injured by the IED explosion</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071759875"/>
                  </a:ext>
                </a:extLst>
              </a:tr>
              <a:tr h="555244">
                <a:tc>
                  <a:txBody>
                    <a:bodyPr/>
                    <a:lstStyle/>
                    <a:p>
                      <a:pPr marL="0" lvl="0" indent="0" algn="l" rtl="0">
                        <a:lnSpc>
                          <a:spcPct val="115000"/>
                        </a:lnSpc>
                        <a:spcBef>
                          <a:spcPts val="0"/>
                        </a:spcBef>
                        <a:spcAft>
                          <a:spcPts val="0"/>
                        </a:spcAft>
                        <a:buNone/>
                      </a:pPr>
                      <a:r>
                        <a:rPr lang="en-US" sz="1300" b="1" dirty="0"/>
                        <a:t>Identify Suspect</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Q3265221</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 identification of the bomber</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616295178"/>
                  </a:ext>
                </a:extLst>
              </a:tr>
              <a:tr h="584667">
                <a:tc>
                  <a:txBody>
                    <a:bodyPr/>
                    <a:lstStyle/>
                    <a:p>
                      <a:pPr marL="0" lvl="0" indent="0" algn="l" rtl="0">
                        <a:lnSpc>
                          <a:spcPct val="115000"/>
                        </a:lnSpc>
                        <a:spcBef>
                          <a:spcPts val="0"/>
                        </a:spcBef>
                        <a:spcAft>
                          <a:spcPts val="0"/>
                        </a:spcAft>
                        <a:buNone/>
                      </a:pPr>
                      <a:r>
                        <a:rPr lang="en-US" sz="1300" b="1" dirty="0"/>
                        <a:t>Inspect Damage</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Q193181</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Observe damage of the target location</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548311484"/>
                  </a:ext>
                </a:extLst>
              </a:tr>
              <a:tr h="555244">
                <a:tc>
                  <a:txBody>
                    <a:bodyPr/>
                    <a:lstStyle/>
                    <a:p>
                      <a:pPr marL="0" lvl="0" indent="0" algn="l" rtl="0">
                        <a:lnSpc>
                          <a:spcPct val="115000"/>
                        </a:lnSpc>
                        <a:spcBef>
                          <a:spcPts val="0"/>
                        </a:spcBef>
                        <a:spcAft>
                          <a:spcPts val="0"/>
                        </a:spcAft>
                        <a:buNone/>
                      </a:pPr>
                      <a:r>
                        <a:rPr lang="en-US" sz="1300" b="1" dirty="0"/>
                        <a:t>Death</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Q4</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Death after medical intervention</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484377835"/>
                  </a:ext>
                </a:extLst>
              </a:tr>
              <a:tr h="555244">
                <a:tc>
                  <a:txBody>
                    <a:bodyPr/>
                    <a:lstStyle/>
                    <a:p>
                      <a:pPr marL="0" lvl="0" indent="0" algn="l" rtl="0">
                        <a:lnSpc>
                          <a:spcPct val="115000"/>
                        </a:lnSpc>
                        <a:spcBef>
                          <a:spcPts val="0"/>
                        </a:spcBef>
                        <a:spcAft>
                          <a:spcPts val="0"/>
                        </a:spcAft>
                        <a:buNone/>
                      </a:pPr>
                      <a:r>
                        <a:rPr lang="en-US" sz="1300" b="1" dirty="0"/>
                        <a:t>Recovery</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Q7302970</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Victim recovers from injury</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4277491438"/>
                  </a:ext>
                </a:extLst>
              </a:tr>
            </a:tbl>
          </a:graphicData>
        </a:graphic>
      </p:graphicFrame>
      <p:pic>
        <p:nvPicPr>
          <p:cNvPr id="3" name="Picture 2" descr="Diagram&#10;&#10;Description automatically generated">
            <a:extLst>
              <a:ext uri="{FF2B5EF4-FFF2-40B4-BE49-F238E27FC236}">
                <a16:creationId xmlns:a16="http://schemas.microsoft.com/office/drawing/2014/main" id="{9FA3924E-FBAD-7143-A278-68CFDB6C4065}"/>
              </a:ext>
            </a:extLst>
          </p:cNvPr>
          <p:cNvPicPr>
            <a:picLocks noChangeAspect="1"/>
          </p:cNvPicPr>
          <p:nvPr/>
        </p:nvPicPr>
        <p:blipFill>
          <a:blip r:embed="rId4"/>
          <a:stretch>
            <a:fillRect/>
          </a:stretch>
        </p:blipFill>
        <p:spPr>
          <a:xfrm>
            <a:off x="5147733" y="1244600"/>
            <a:ext cx="7044267" cy="4368800"/>
          </a:xfrm>
          <a:prstGeom prst="rect">
            <a:avLst/>
          </a:prstGeom>
        </p:spPr>
      </p:pic>
    </p:spTree>
    <p:extLst>
      <p:ext uri="{BB962C8B-B14F-4D97-AF65-F5344CB8AC3E}">
        <p14:creationId xmlns:p14="http://schemas.microsoft.com/office/powerpoint/2010/main" val="1939919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108635" y="160569"/>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Car IED: Criminal Investigation</a:t>
            </a:r>
            <a:endParaRPr dirty="0"/>
          </a:p>
        </p:txBody>
      </p:sp>
      <p:pic>
        <p:nvPicPr>
          <p:cNvPr id="91" name="Google Shape;91;p16"/>
          <p:cNvPicPr preferRelativeResize="0"/>
          <p:nvPr/>
        </p:nvPicPr>
        <p:blipFill>
          <a:blip r:embed="rId3">
            <a:alphaModFix/>
          </a:blip>
          <a:stretch>
            <a:fillRect/>
          </a:stretch>
        </p:blipFill>
        <p:spPr>
          <a:xfrm rot="-1257333">
            <a:off x="493133" y="3719992"/>
            <a:ext cx="819871" cy="585216"/>
          </a:xfrm>
          <a:prstGeom prst="rect">
            <a:avLst/>
          </a:prstGeom>
          <a:noFill/>
          <a:ln>
            <a:noFill/>
          </a:ln>
        </p:spPr>
      </p:pic>
      <p:pic>
        <p:nvPicPr>
          <p:cNvPr id="92" name="Google Shape;92;p16"/>
          <p:cNvPicPr preferRelativeResize="0"/>
          <p:nvPr/>
        </p:nvPicPr>
        <p:blipFill>
          <a:blip r:embed="rId3">
            <a:alphaModFix/>
          </a:blip>
          <a:stretch>
            <a:fillRect/>
          </a:stretch>
        </p:blipFill>
        <p:spPr>
          <a:xfrm>
            <a:off x="464867" y="4116767"/>
            <a:ext cx="699967" cy="307267"/>
          </a:xfrm>
          <a:prstGeom prst="rect">
            <a:avLst/>
          </a:prstGeom>
          <a:noFill/>
          <a:ln>
            <a:noFill/>
          </a:ln>
        </p:spPr>
      </p:pic>
      <p:pic>
        <p:nvPicPr>
          <p:cNvPr id="93" name="Google Shape;93;p16"/>
          <p:cNvPicPr preferRelativeResize="0"/>
          <p:nvPr/>
        </p:nvPicPr>
        <p:blipFill>
          <a:blip r:embed="rId3">
            <a:alphaModFix/>
          </a:blip>
          <a:stretch>
            <a:fillRect/>
          </a:stretch>
        </p:blipFill>
        <p:spPr>
          <a:xfrm>
            <a:off x="464867" y="4424033"/>
            <a:ext cx="893867" cy="392384"/>
          </a:xfrm>
          <a:prstGeom prst="rect">
            <a:avLst/>
          </a:prstGeom>
          <a:noFill/>
          <a:ln>
            <a:noFill/>
          </a:ln>
        </p:spPr>
      </p:pic>
      <p:pic>
        <p:nvPicPr>
          <p:cNvPr id="94" name="Google Shape;94;p16"/>
          <p:cNvPicPr preferRelativeResize="0"/>
          <p:nvPr/>
        </p:nvPicPr>
        <p:blipFill>
          <a:blip r:embed="rId3">
            <a:alphaModFix/>
          </a:blip>
          <a:stretch>
            <a:fillRect/>
          </a:stretch>
        </p:blipFill>
        <p:spPr>
          <a:xfrm>
            <a:off x="1199933" y="3798634"/>
            <a:ext cx="158800" cy="359900"/>
          </a:xfrm>
          <a:prstGeom prst="rect">
            <a:avLst/>
          </a:prstGeom>
          <a:noFill/>
          <a:ln>
            <a:noFill/>
          </a:ln>
        </p:spPr>
      </p:pic>
      <p:pic>
        <p:nvPicPr>
          <p:cNvPr id="95" name="Google Shape;95;p16"/>
          <p:cNvPicPr preferRelativeResize="0"/>
          <p:nvPr/>
        </p:nvPicPr>
        <p:blipFill>
          <a:blip r:embed="rId3">
            <a:alphaModFix/>
          </a:blip>
          <a:stretch>
            <a:fillRect/>
          </a:stretch>
        </p:blipFill>
        <p:spPr>
          <a:xfrm>
            <a:off x="5069900" y="2252433"/>
            <a:ext cx="510867" cy="392400"/>
          </a:xfrm>
          <a:prstGeom prst="rect">
            <a:avLst/>
          </a:prstGeom>
          <a:noFill/>
          <a:ln>
            <a:noFill/>
          </a:ln>
        </p:spPr>
      </p:pic>
      <p:graphicFrame>
        <p:nvGraphicFramePr>
          <p:cNvPr id="96" name="Google Shape;96;p16"/>
          <p:cNvGraphicFramePr/>
          <p:nvPr/>
        </p:nvGraphicFramePr>
        <p:xfrm>
          <a:off x="27034" y="841347"/>
          <a:ext cx="4961265" cy="5921746"/>
        </p:xfrm>
        <a:graphic>
          <a:graphicData uri="http://schemas.openxmlformats.org/drawingml/2006/table">
            <a:tbl>
              <a:tblPr>
                <a:noFill/>
              </a:tblPr>
              <a:tblGrid>
                <a:gridCol w="1963420">
                  <a:extLst>
                    <a:ext uri="{9D8B030D-6E8A-4147-A177-3AD203B41FA5}">
                      <a16:colId xmlns:a16="http://schemas.microsoft.com/office/drawing/2014/main" val="20000"/>
                    </a:ext>
                  </a:extLst>
                </a:gridCol>
                <a:gridCol w="1057632">
                  <a:extLst>
                    <a:ext uri="{9D8B030D-6E8A-4147-A177-3AD203B41FA5}">
                      <a16:colId xmlns:a16="http://schemas.microsoft.com/office/drawing/2014/main" val="20001"/>
                    </a:ext>
                  </a:extLst>
                </a:gridCol>
                <a:gridCol w="1940213">
                  <a:extLst>
                    <a:ext uri="{9D8B030D-6E8A-4147-A177-3AD203B41FA5}">
                      <a16:colId xmlns:a16="http://schemas.microsoft.com/office/drawing/2014/main" val="20002"/>
                    </a:ext>
                  </a:extLst>
                </a:gridCol>
              </a:tblGrid>
              <a:tr h="509863">
                <a:tc>
                  <a:txBody>
                    <a:bodyPr/>
                    <a:lstStyle/>
                    <a:p>
                      <a:pPr marL="0" lvl="0" indent="0" algn="l" rtl="0">
                        <a:lnSpc>
                          <a:spcPct val="115000"/>
                        </a:lnSpc>
                        <a:spcBef>
                          <a:spcPts val="0"/>
                        </a:spcBef>
                        <a:spcAft>
                          <a:spcPts val="0"/>
                        </a:spcAft>
                        <a:buNone/>
                      </a:pPr>
                      <a:r>
                        <a:rPr lang="en-US" sz="1200" b="1" dirty="0"/>
                        <a:t>Accusation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dirty="0"/>
                        <a:t>Q19357312</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A</a:t>
                      </a:r>
                      <a:r>
                        <a:rPr lang="en" sz="1200" dirty="0" err="1"/>
                        <a:t>ccusing</a:t>
                      </a:r>
                      <a:r>
                        <a:rPr lang="en" sz="1200" dirty="0"/>
                        <a:t> or charging another with a crime</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50594363"/>
                  </a:ext>
                </a:extLst>
              </a:tr>
              <a:tr h="372332">
                <a:tc>
                  <a:txBody>
                    <a:bodyPr/>
                    <a:lstStyle/>
                    <a:p>
                      <a:pPr marL="0" lvl="0" indent="0" algn="l" rtl="0">
                        <a:lnSpc>
                          <a:spcPct val="115000"/>
                        </a:lnSpc>
                        <a:spcBef>
                          <a:spcPts val="0"/>
                        </a:spcBef>
                        <a:spcAft>
                          <a:spcPts val="0"/>
                        </a:spcAft>
                        <a:buNone/>
                      </a:pPr>
                      <a:r>
                        <a:rPr lang="en-US" sz="1200" b="1" dirty="0"/>
                        <a:t>Arrest</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Q1403016</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Arrest a person</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126398037"/>
                  </a:ext>
                </a:extLst>
              </a:tr>
              <a:tr h="372332">
                <a:tc>
                  <a:txBody>
                    <a:bodyPr/>
                    <a:lstStyle/>
                    <a:p>
                      <a:pPr marL="0" lvl="0" indent="0" algn="l" rtl="0">
                        <a:lnSpc>
                          <a:spcPct val="115000"/>
                        </a:lnSpc>
                        <a:spcBef>
                          <a:spcPts val="0"/>
                        </a:spcBef>
                        <a:spcAft>
                          <a:spcPts val="0"/>
                        </a:spcAft>
                        <a:buNone/>
                      </a:pPr>
                      <a:r>
                        <a:rPr lang="en-US" sz="1200" b="1" dirty="0"/>
                        <a:t>Detention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Q1071447</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Removal of the freedom</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907740495"/>
                  </a:ext>
                </a:extLst>
              </a:tr>
              <a:tr h="509863">
                <a:tc>
                  <a:txBody>
                    <a:bodyPr/>
                    <a:lstStyle/>
                    <a:p>
                      <a:pPr marL="0" lvl="0" indent="0" algn="l" rtl="0">
                        <a:lnSpc>
                          <a:spcPct val="115000"/>
                        </a:lnSpc>
                        <a:spcBef>
                          <a:spcPts val="0"/>
                        </a:spcBef>
                        <a:spcAft>
                          <a:spcPts val="0"/>
                        </a:spcAft>
                        <a:buNone/>
                      </a:pPr>
                      <a:r>
                        <a:rPr lang="en-US" sz="1200" b="1" dirty="0"/>
                        <a:t>Conviction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Q2916183</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Find a defendant guilty of a crime</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462640142"/>
                  </a:ext>
                </a:extLst>
              </a:tr>
              <a:tr h="536065">
                <a:tc>
                  <a:txBody>
                    <a:bodyPr/>
                    <a:lstStyle/>
                    <a:p>
                      <a:pPr marL="0" lvl="0" indent="0" algn="l" rtl="0">
                        <a:lnSpc>
                          <a:spcPct val="115000"/>
                        </a:lnSpc>
                        <a:spcBef>
                          <a:spcPts val="0"/>
                        </a:spcBef>
                        <a:spcAft>
                          <a:spcPts val="0"/>
                        </a:spcAft>
                        <a:buNone/>
                      </a:pPr>
                      <a:r>
                        <a:rPr lang="en-US" sz="1200" b="1" dirty="0"/>
                        <a:t>Plea</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Q15916459</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Answer to a claim</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3173364105"/>
                  </a:ext>
                </a:extLst>
              </a:tr>
              <a:tr h="536065">
                <a:tc>
                  <a:txBody>
                    <a:bodyPr/>
                    <a:lstStyle/>
                    <a:p>
                      <a:pPr marL="0" lvl="0" indent="0" algn="l" rtl="0">
                        <a:lnSpc>
                          <a:spcPct val="115000"/>
                        </a:lnSpc>
                        <a:spcBef>
                          <a:spcPts val="0"/>
                        </a:spcBef>
                        <a:spcAft>
                          <a:spcPts val="0"/>
                        </a:spcAft>
                        <a:buNone/>
                      </a:pPr>
                      <a:r>
                        <a:rPr lang="en-US" sz="1200" b="1" dirty="0"/>
                        <a:t>Trial</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Q8016240</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Present information in a tribunal</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3142585813"/>
                  </a:ext>
                </a:extLst>
              </a:tr>
              <a:tr h="536065">
                <a:tc>
                  <a:txBody>
                    <a:bodyPr/>
                    <a:lstStyle/>
                    <a:p>
                      <a:pPr marL="0" lvl="0" indent="0" algn="l" rtl="0">
                        <a:lnSpc>
                          <a:spcPct val="115000"/>
                        </a:lnSpc>
                        <a:spcBef>
                          <a:spcPts val="0"/>
                        </a:spcBef>
                        <a:spcAft>
                          <a:spcPts val="0"/>
                        </a:spcAft>
                        <a:buNone/>
                      </a:pPr>
                      <a:r>
                        <a:rPr lang="en-US" sz="1200" b="1" dirty="0"/>
                        <a:t>Legal Hearing</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Q545861</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A legal hearing</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071759875"/>
                  </a:ext>
                </a:extLst>
              </a:tr>
              <a:tr h="509863">
                <a:tc>
                  <a:txBody>
                    <a:bodyPr/>
                    <a:lstStyle/>
                    <a:p>
                      <a:pPr marL="0" lvl="0" indent="0" algn="l" rtl="0">
                        <a:lnSpc>
                          <a:spcPct val="115000"/>
                        </a:lnSpc>
                        <a:spcBef>
                          <a:spcPts val="0"/>
                        </a:spcBef>
                        <a:spcAft>
                          <a:spcPts val="0"/>
                        </a:spcAft>
                        <a:buNone/>
                      </a:pPr>
                      <a:r>
                        <a:rPr lang="en-US" sz="1200" b="1" dirty="0"/>
                        <a:t>Court Decision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Q327000</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Formal decision made by a court</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616295178"/>
                  </a:ext>
                </a:extLst>
              </a:tr>
              <a:tr h="536065">
                <a:tc>
                  <a:txBody>
                    <a:bodyPr/>
                    <a:lstStyle/>
                    <a:p>
                      <a:pPr marL="0" lvl="0" indent="0" algn="l" rtl="0">
                        <a:lnSpc>
                          <a:spcPct val="115000"/>
                        </a:lnSpc>
                        <a:spcBef>
                          <a:spcPts val="0"/>
                        </a:spcBef>
                        <a:spcAft>
                          <a:spcPts val="0"/>
                        </a:spcAft>
                        <a:buNone/>
                      </a:pPr>
                      <a:r>
                        <a:rPr lang="en-US" sz="1200" b="1" dirty="0"/>
                        <a:t>Acquittal</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Q1454723</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The legal result of a verdict of not guilty</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548311484"/>
                  </a:ext>
                </a:extLst>
              </a:tr>
              <a:tr h="509863">
                <a:tc>
                  <a:txBody>
                    <a:bodyPr/>
                    <a:lstStyle/>
                    <a:p>
                      <a:pPr marL="0" lvl="0" indent="0" algn="l" rtl="0">
                        <a:lnSpc>
                          <a:spcPct val="115000"/>
                        </a:lnSpc>
                        <a:spcBef>
                          <a:spcPts val="0"/>
                        </a:spcBef>
                        <a:spcAft>
                          <a:spcPts val="0"/>
                        </a:spcAft>
                        <a:buNone/>
                      </a:pPr>
                      <a:r>
                        <a:rPr lang="en-US" sz="1200" b="1" dirty="0"/>
                        <a:t>Sentence</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Q1763090</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Decree of punishment in a law</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484377835"/>
                  </a:ext>
                </a:extLst>
              </a:tr>
              <a:tr h="509863">
                <a:tc>
                  <a:txBody>
                    <a:bodyPr/>
                    <a:lstStyle/>
                    <a:p>
                      <a:pPr marL="0" lvl="0" indent="0" algn="l" rtl="0">
                        <a:lnSpc>
                          <a:spcPct val="115000"/>
                        </a:lnSpc>
                        <a:spcBef>
                          <a:spcPts val="0"/>
                        </a:spcBef>
                        <a:spcAft>
                          <a:spcPts val="0"/>
                        </a:spcAft>
                        <a:buNone/>
                      </a:pPr>
                      <a:r>
                        <a:rPr lang="en-US" sz="1200" b="1" dirty="0"/>
                        <a:t>Execution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Q3966286</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Homicide as capital punishment</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277491438"/>
                  </a:ext>
                </a:extLst>
              </a:tr>
              <a:tr h="483297">
                <a:tc>
                  <a:txBody>
                    <a:bodyPr/>
                    <a:lstStyle/>
                    <a:p>
                      <a:pPr marL="0" lvl="0" indent="0" algn="l" rtl="0">
                        <a:lnSpc>
                          <a:spcPct val="115000"/>
                        </a:lnSpc>
                        <a:spcBef>
                          <a:spcPts val="0"/>
                        </a:spcBef>
                        <a:spcAft>
                          <a:spcPts val="0"/>
                        </a:spcAft>
                        <a:buNone/>
                      </a:pPr>
                      <a:r>
                        <a:rPr lang="en-US" sz="1200" b="1" dirty="0"/>
                        <a:t>Imprisonment</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Q841236</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Restraint of a person’s liberty</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3392320369"/>
                  </a:ext>
                </a:extLst>
              </a:tr>
            </a:tbl>
          </a:graphicData>
        </a:graphic>
      </p:graphicFrame>
      <p:pic>
        <p:nvPicPr>
          <p:cNvPr id="4" name="Picture 3" descr="A picture containing sky, yellow&#10;&#10;Description automatically generated">
            <a:extLst>
              <a:ext uri="{FF2B5EF4-FFF2-40B4-BE49-F238E27FC236}">
                <a16:creationId xmlns:a16="http://schemas.microsoft.com/office/drawing/2014/main" id="{97275BB6-F270-D24D-8D66-F570C601B705}"/>
              </a:ext>
            </a:extLst>
          </p:cNvPr>
          <p:cNvPicPr>
            <a:picLocks noChangeAspect="1"/>
          </p:cNvPicPr>
          <p:nvPr/>
        </p:nvPicPr>
        <p:blipFill>
          <a:blip r:embed="rId4"/>
          <a:stretch>
            <a:fillRect/>
          </a:stretch>
        </p:blipFill>
        <p:spPr>
          <a:xfrm>
            <a:off x="5023399" y="1463040"/>
            <a:ext cx="7061200" cy="4419600"/>
          </a:xfrm>
          <a:prstGeom prst="rect">
            <a:avLst/>
          </a:prstGeom>
        </p:spPr>
      </p:pic>
    </p:spTree>
    <p:extLst>
      <p:ext uri="{BB962C8B-B14F-4D97-AF65-F5344CB8AC3E}">
        <p14:creationId xmlns:p14="http://schemas.microsoft.com/office/powerpoint/2010/main" val="1794406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Roadside IED Schema Overview</a:t>
            </a:r>
            <a:endParaRPr dirty="0"/>
          </a:p>
        </p:txBody>
      </p:sp>
      <p:pic>
        <p:nvPicPr>
          <p:cNvPr id="4" name="Picture 3" descr="A picture containing text, umbrella, accessory&#10;&#10;Description automatically generated">
            <a:extLst>
              <a:ext uri="{FF2B5EF4-FFF2-40B4-BE49-F238E27FC236}">
                <a16:creationId xmlns:a16="http://schemas.microsoft.com/office/drawing/2014/main" id="{79DF34D6-BCF9-0F45-A7DE-BF2D46333C22}"/>
              </a:ext>
            </a:extLst>
          </p:cNvPr>
          <p:cNvPicPr>
            <a:picLocks noChangeAspect="1"/>
          </p:cNvPicPr>
          <p:nvPr/>
        </p:nvPicPr>
        <p:blipFill>
          <a:blip r:embed="rId3"/>
          <a:stretch>
            <a:fillRect/>
          </a:stretch>
        </p:blipFill>
        <p:spPr>
          <a:xfrm>
            <a:off x="2015067" y="1751055"/>
            <a:ext cx="8161867" cy="4013200"/>
          </a:xfrm>
          <a:prstGeom prst="rect">
            <a:avLst/>
          </a:prstGeom>
        </p:spPr>
      </p:pic>
    </p:spTree>
    <p:extLst>
      <p:ext uri="{BB962C8B-B14F-4D97-AF65-F5344CB8AC3E}">
        <p14:creationId xmlns:p14="http://schemas.microsoft.com/office/powerpoint/2010/main" val="292141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538372"/>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Roadside IED: Contributory Factors</a:t>
            </a:r>
            <a:endParaRPr dirty="0"/>
          </a:p>
        </p:txBody>
      </p:sp>
      <p:pic>
        <p:nvPicPr>
          <p:cNvPr id="64" name="Google Shape;64;p14"/>
          <p:cNvPicPr preferRelativeResize="0"/>
          <p:nvPr/>
        </p:nvPicPr>
        <p:blipFill>
          <a:blip r:embed="rId3">
            <a:alphaModFix/>
          </a:blip>
          <a:stretch>
            <a:fillRect/>
          </a:stretch>
        </p:blipFill>
        <p:spPr>
          <a:xfrm>
            <a:off x="8981267" y="6003600"/>
            <a:ext cx="1778133" cy="173133"/>
          </a:xfrm>
          <a:prstGeom prst="rect">
            <a:avLst/>
          </a:prstGeom>
          <a:noFill/>
          <a:ln>
            <a:noFill/>
          </a:ln>
        </p:spPr>
      </p:pic>
      <p:pic>
        <p:nvPicPr>
          <p:cNvPr id="65" name="Google Shape;65;p14"/>
          <p:cNvPicPr preferRelativeResize="0"/>
          <p:nvPr/>
        </p:nvPicPr>
        <p:blipFill>
          <a:blip r:embed="rId3">
            <a:alphaModFix/>
          </a:blip>
          <a:stretch>
            <a:fillRect/>
          </a:stretch>
        </p:blipFill>
        <p:spPr>
          <a:xfrm rot="1441243">
            <a:off x="10232363" y="4937932"/>
            <a:ext cx="554512" cy="173136"/>
          </a:xfrm>
          <a:prstGeom prst="rect">
            <a:avLst/>
          </a:prstGeom>
          <a:noFill/>
          <a:ln>
            <a:noFill/>
          </a:ln>
        </p:spPr>
      </p:pic>
      <p:pic>
        <p:nvPicPr>
          <p:cNvPr id="66" name="Google Shape;66;p14"/>
          <p:cNvPicPr preferRelativeResize="0"/>
          <p:nvPr/>
        </p:nvPicPr>
        <p:blipFill>
          <a:blip r:embed="rId3">
            <a:alphaModFix/>
          </a:blip>
          <a:stretch>
            <a:fillRect/>
          </a:stretch>
        </p:blipFill>
        <p:spPr>
          <a:xfrm rot="-1431565">
            <a:off x="8431397" y="6353829"/>
            <a:ext cx="188180" cy="173132"/>
          </a:xfrm>
          <a:prstGeom prst="rect">
            <a:avLst/>
          </a:prstGeom>
          <a:noFill/>
          <a:ln>
            <a:noFill/>
          </a:ln>
        </p:spPr>
      </p:pic>
      <p:graphicFrame>
        <p:nvGraphicFramePr>
          <p:cNvPr id="67" name="Google Shape;67;p14"/>
          <p:cNvGraphicFramePr/>
          <p:nvPr/>
        </p:nvGraphicFramePr>
        <p:xfrm>
          <a:off x="7540487" y="1415143"/>
          <a:ext cx="4536749" cy="1692802"/>
        </p:xfrm>
        <a:graphic>
          <a:graphicData uri="http://schemas.openxmlformats.org/drawingml/2006/table">
            <a:tbl>
              <a:tblPr>
                <a:noFill/>
              </a:tblPr>
              <a:tblGrid>
                <a:gridCol w="1788571">
                  <a:extLst>
                    <a:ext uri="{9D8B030D-6E8A-4147-A177-3AD203B41FA5}">
                      <a16:colId xmlns:a16="http://schemas.microsoft.com/office/drawing/2014/main" val="20000"/>
                    </a:ext>
                  </a:extLst>
                </a:gridCol>
                <a:gridCol w="1099457">
                  <a:extLst>
                    <a:ext uri="{9D8B030D-6E8A-4147-A177-3AD203B41FA5}">
                      <a16:colId xmlns:a16="http://schemas.microsoft.com/office/drawing/2014/main" val="20001"/>
                    </a:ext>
                  </a:extLst>
                </a:gridCol>
                <a:gridCol w="1648721">
                  <a:extLst>
                    <a:ext uri="{9D8B030D-6E8A-4147-A177-3AD203B41FA5}">
                      <a16:colId xmlns:a16="http://schemas.microsoft.com/office/drawing/2014/main" val="20002"/>
                    </a:ext>
                  </a:extLst>
                </a:gridCol>
              </a:tblGrid>
              <a:tr h="846401">
                <a:tc>
                  <a:txBody>
                    <a:bodyPr/>
                    <a:lstStyle/>
                    <a:p>
                      <a:pPr marL="0" lvl="0" indent="0" algn="l" rtl="0">
                        <a:lnSpc>
                          <a:spcPct val="115000"/>
                        </a:lnSpc>
                        <a:spcBef>
                          <a:spcPts val="0"/>
                        </a:spcBef>
                        <a:spcAft>
                          <a:spcPts val="0"/>
                        </a:spcAft>
                        <a:buNone/>
                      </a:pPr>
                      <a:r>
                        <a:rPr lang="en-US" sz="1300" b="1" dirty="0"/>
                        <a:t>Motivating Attack</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Q1174599</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Motivation for attack</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846401">
                <a:tc>
                  <a:txBody>
                    <a:bodyPr/>
                    <a:lstStyle/>
                    <a:p>
                      <a:pPr algn="l"/>
                      <a:r>
                        <a:rPr lang="en-US" sz="1500" b="1" dirty="0">
                          <a:solidFill>
                            <a:srgbClr val="000000"/>
                          </a:solidFill>
                          <a:effectLst/>
                          <a:latin typeface="+mn-lt"/>
                        </a:rPr>
                        <a:t> Demonstration </a:t>
                      </a:r>
                      <a:endParaRPr lang="en-US" sz="1500" b="1" dirty="0">
                        <a:effectLst/>
                        <a:latin typeface="+mn-lt"/>
                      </a:endParaRPr>
                    </a:p>
                  </a:txBody>
                  <a:tcPr marL="8647" marR="8647" marT="8647" marB="8647"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algn="l"/>
                      <a:r>
                        <a:rPr lang="en-US" sz="1500" dirty="0">
                          <a:solidFill>
                            <a:srgbClr val="000000"/>
                          </a:solidFill>
                          <a:effectLst/>
                          <a:latin typeface="+mn-lt"/>
                        </a:rPr>
                        <a:t>Q175331</a:t>
                      </a:r>
                      <a:endParaRPr lang="en-US" sz="1500" dirty="0">
                        <a:effectLst/>
                        <a:latin typeface="+mn-lt"/>
                      </a:endParaRPr>
                    </a:p>
                  </a:txBody>
                  <a:tcPr marL="8647" marR="8647" marT="8647" marB="8647"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algn="l"/>
                      <a:r>
                        <a:rPr lang="en-US" sz="1500" dirty="0">
                          <a:solidFill>
                            <a:srgbClr val="000000"/>
                          </a:solidFill>
                          <a:effectLst/>
                          <a:latin typeface="+mn-lt"/>
                        </a:rPr>
                        <a:t> demonstration that triggered the bomb</a:t>
                      </a:r>
                      <a:endParaRPr lang="en-US" sz="1500" dirty="0">
                        <a:effectLst/>
                        <a:latin typeface="+mn-lt"/>
                      </a:endParaRPr>
                    </a:p>
                  </a:txBody>
                  <a:tcPr marL="8647" marR="8647" marT="8647" marB="8647"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3"/>
                  </a:ext>
                </a:extLst>
              </a:tr>
            </a:tbl>
          </a:graphicData>
        </a:graphic>
      </p:graphicFrame>
      <p:pic>
        <p:nvPicPr>
          <p:cNvPr id="4" name="Picture 3" descr="Diagram&#10;&#10;Description automatically generated">
            <a:extLst>
              <a:ext uri="{FF2B5EF4-FFF2-40B4-BE49-F238E27FC236}">
                <a16:creationId xmlns:a16="http://schemas.microsoft.com/office/drawing/2014/main" id="{BB47A71F-677B-D441-B0D4-22FD1F894ACF}"/>
              </a:ext>
            </a:extLst>
          </p:cNvPr>
          <p:cNvPicPr>
            <a:picLocks noChangeAspect="1"/>
          </p:cNvPicPr>
          <p:nvPr/>
        </p:nvPicPr>
        <p:blipFill>
          <a:blip r:embed="rId4"/>
          <a:stretch>
            <a:fillRect/>
          </a:stretch>
        </p:blipFill>
        <p:spPr>
          <a:xfrm>
            <a:off x="629036" y="1592279"/>
            <a:ext cx="6502400" cy="3877733"/>
          </a:xfrm>
          <a:prstGeom prst="rect">
            <a:avLst/>
          </a:prstGeom>
        </p:spPr>
      </p:pic>
    </p:spTree>
    <p:extLst>
      <p:ext uri="{BB962C8B-B14F-4D97-AF65-F5344CB8AC3E}">
        <p14:creationId xmlns:p14="http://schemas.microsoft.com/office/powerpoint/2010/main" val="2923323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538372"/>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Roadside IED: Planning</a:t>
            </a:r>
            <a:endParaRPr dirty="0"/>
          </a:p>
        </p:txBody>
      </p:sp>
      <p:pic>
        <p:nvPicPr>
          <p:cNvPr id="64" name="Google Shape;64;p14"/>
          <p:cNvPicPr preferRelativeResize="0"/>
          <p:nvPr/>
        </p:nvPicPr>
        <p:blipFill>
          <a:blip r:embed="rId3">
            <a:alphaModFix/>
          </a:blip>
          <a:stretch>
            <a:fillRect/>
          </a:stretch>
        </p:blipFill>
        <p:spPr>
          <a:xfrm>
            <a:off x="8981267" y="6003600"/>
            <a:ext cx="1778133" cy="173133"/>
          </a:xfrm>
          <a:prstGeom prst="rect">
            <a:avLst/>
          </a:prstGeom>
          <a:noFill/>
          <a:ln>
            <a:noFill/>
          </a:ln>
        </p:spPr>
      </p:pic>
      <p:pic>
        <p:nvPicPr>
          <p:cNvPr id="65" name="Google Shape;65;p14"/>
          <p:cNvPicPr preferRelativeResize="0"/>
          <p:nvPr/>
        </p:nvPicPr>
        <p:blipFill>
          <a:blip r:embed="rId3">
            <a:alphaModFix/>
          </a:blip>
          <a:stretch>
            <a:fillRect/>
          </a:stretch>
        </p:blipFill>
        <p:spPr>
          <a:xfrm rot="1441243">
            <a:off x="10232363" y="4937932"/>
            <a:ext cx="554512" cy="173136"/>
          </a:xfrm>
          <a:prstGeom prst="rect">
            <a:avLst/>
          </a:prstGeom>
          <a:noFill/>
          <a:ln>
            <a:noFill/>
          </a:ln>
        </p:spPr>
      </p:pic>
      <p:pic>
        <p:nvPicPr>
          <p:cNvPr id="66" name="Google Shape;66;p14"/>
          <p:cNvPicPr preferRelativeResize="0"/>
          <p:nvPr/>
        </p:nvPicPr>
        <p:blipFill>
          <a:blip r:embed="rId3">
            <a:alphaModFix/>
          </a:blip>
          <a:stretch>
            <a:fillRect/>
          </a:stretch>
        </p:blipFill>
        <p:spPr>
          <a:xfrm rot="-1431565">
            <a:off x="8431397" y="6353829"/>
            <a:ext cx="188180" cy="173132"/>
          </a:xfrm>
          <a:prstGeom prst="rect">
            <a:avLst/>
          </a:prstGeom>
          <a:noFill/>
          <a:ln>
            <a:noFill/>
          </a:ln>
        </p:spPr>
      </p:pic>
      <p:graphicFrame>
        <p:nvGraphicFramePr>
          <p:cNvPr id="67" name="Google Shape;67;p14"/>
          <p:cNvGraphicFramePr/>
          <p:nvPr/>
        </p:nvGraphicFramePr>
        <p:xfrm>
          <a:off x="7540487" y="1415143"/>
          <a:ext cx="4536749" cy="4232005"/>
        </p:xfrm>
        <a:graphic>
          <a:graphicData uri="http://schemas.openxmlformats.org/drawingml/2006/table">
            <a:tbl>
              <a:tblPr>
                <a:noFill/>
              </a:tblPr>
              <a:tblGrid>
                <a:gridCol w="1788571">
                  <a:extLst>
                    <a:ext uri="{9D8B030D-6E8A-4147-A177-3AD203B41FA5}">
                      <a16:colId xmlns:a16="http://schemas.microsoft.com/office/drawing/2014/main" val="20000"/>
                    </a:ext>
                  </a:extLst>
                </a:gridCol>
                <a:gridCol w="1099457">
                  <a:extLst>
                    <a:ext uri="{9D8B030D-6E8A-4147-A177-3AD203B41FA5}">
                      <a16:colId xmlns:a16="http://schemas.microsoft.com/office/drawing/2014/main" val="20001"/>
                    </a:ext>
                  </a:extLst>
                </a:gridCol>
                <a:gridCol w="1648721">
                  <a:extLst>
                    <a:ext uri="{9D8B030D-6E8A-4147-A177-3AD203B41FA5}">
                      <a16:colId xmlns:a16="http://schemas.microsoft.com/office/drawing/2014/main" val="20002"/>
                    </a:ext>
                  </a:extLst>
                </a:gridCol>
              </a:tblGrid>
              <a:tr h="846401">
                <a:tc>
                  <a:txBody>
                    <a:bodyPr/>
                    <a:lstStyle/>
                    <a:p>
                      <a:pPr marL="0" lvl="0" indent="0" algn="l" rtl="0">
                        <a:lnSpc>
                          <a:spcPct val="115000"/>
                        </a:lnSpc>
                        <a:spcBef>
                          <a:spcPts val="0"/>
                        </a:spcBef>
                        <a:spcAft>
                          <a:spcPts val="0"/>
                        </a:spcAft>
                        <a:buNone/>
                      </a:pPr>
                      <a:r>
                        <a:rPr lang="en-US" sz="1300" b="1" dirty="0"/>
                        <a:t>L</a:t>
                      </a:r>
                      <a:r>
                        <a:rPr lang="en" sz="1300" b="1" dirty="0"/>
                        <a:t>earn manufacture process</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Q8434</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learn about the manufacture process</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846401">
                <a:tc>
                  <a:txBody>
                    <a:bodyPr/>
                    <a:lstStyle/>
                    <a:p>
                      <a:pPr marL="0" lvl="0" indent="0" algn="l" rtl="0">
                        <a:lnSpc>
                          <a:spcPct val="115000"/>
                        </a:lnSpc>
                        <a:spcBef>
                          <a:spcPts val="0"/>
                        </a:spcBef>
                        <a:spcAft>
                          <a:spcPts val="0"/>
                        </a:spcAft>
                        <a:buNone/>
                      </a:pPr>
                      <a:r>
                        <a:rPr lang="en" sz="1300" b="1" dirty="0"/>
                        <a:t>Talking to leader</a:t>
                      </a:r>
                      <a:endParaRPr sz="13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Q1472062</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asking the leader about the bomb plan</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r h="846401">
                <a:tc>
                  <a:txBody>
                    <a:bodyPr/>
                    <a:lstStyle/>
                    <a:p>
                      <a:pPr marL="0" lvl="0" indent="0" algn="l" rtl="0">
                        <a:lnSpc>
                          <a:spcPct val="115000"/>
                        </a:lnSpc>
                        <a:spcBef>
                          <a:spcPts val="0"/>
                        </a:spcBef>
                        <a:spcAft>
                          <a:spcPts val="0"/>
                        </a:spcAft>
                        <a:buNone/>
                      </a:pPr>
                      <a:r>
                        <a:rPr lang="en" sz="1300" b="1" dirty="0"/>
                        <a:t>Determine attack target</a:t>
                      </a:r>
                      <a:endParaRPr sz="13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a:t>Q1665268</a:t>
                      </a:r>
                      <a:endParaRPr sz="13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requester asks to determine a specific target</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2"/>
                  </a:ext>
                </a:extLst>
              </a:tr>
              <a:tr h="846401">
                <a:tc>
                  <a:txBody>
                    <a:bodyPr/>
                    <a:lstStyle/>
                    <a:p>
                      <a:pPr marL="0" lvl="0" indent="0" algn="l" rtl="0">
                        <a:lnSpc>
                          <a:spcPct val="115000"/>
                        </a:lnSpc>
                        <a:spcBef>
                          <a:spcPts val="0"/>
                        </a:spcBef>
                        <a:spcAft>
                          <a:spcPts val="0"/>
                        </a:spcAft>
                        <a:buNone/>
                      </a:pPr>
                      <a:r>
                        <a:rPr lang="en" sz="1300" b="1" dirty="0"/>
                        <a:t>Purchase components</a:t>
                      </a:r>
                      <a:endParaRPr sz="13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a:t>Q21651837</a:t>
                      </a:r>
                      <a:endParaRPr sz="13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buy the materials to make the bomb</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3"/>
                  </a:ext>
                </a:extLst>
              </a:tr>
              <a:tr h="846401">
                <a:tc>
                  <a:txBody>
                    <a:bodyPr/>
                    <a:lstStyle/>
                    <a:p>
                      <a:pPr marL="0" lvl="0" indent="0" algn="l" rtl="0">
                        <a:lnSpc>
                          <a:spcPct val="115000"/>
                        </a:lnSpc>
                        <a:spcBef>
                          <a:spcPts val="0"/>
                        </a:spcBef>
                        <a:spcAft>
                          <a:spcPts val="0"/>
                        </a:spcAft>
                        <a:buNone/>
                      </a:pPr>
                      <a:r>
                        <a:rPr lang="en" sz="1300" b="1" dirty="0"/>
                        <a:t>Assemble IED </a:t>
                      </a:r>
                      <a:endParaRPr sz="13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a:t>Q187939</a:t>
                      </a:r>
                      <a:endParaRPr sz="13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manufacturing the bomb</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4"/>
                  </a:ext>
                </a:extLst>
              </a:tr>
            </a:tbl>
          </a:graphicData>
        </a:graphic>
      </p:graphicFrame>
      <p:pic>
        <p:nvPicPr>
          <p:cNvPr id="3" name="Picture 2" descr="A picture containing sky, yellow&#10;&#10;Description automatically generated">
            <a:extLst>
              <a:ext uri="{FF2B5EF4-FFF2-40B4-BE49-F238E27FC236}">
                <a16:creationId xmlns:a16="http://schemas.microsoft.com/office/drawing/2014/main" id="{615B186C-3F4B-1B41-8703-7ACED8540DD6}"/>
              </a:ext>
            </a:extLst>
          </p:cNvPr>
          <p:cNvPicPr>
            <a:picLocks noChangeAspect="1"/>
          </p:cNvPicPr>
          <p:nvPr/>
        </p:nvPicPr>
        <p:blipFill>
          <a:blip r:embed="rId4"/>
          <a:stretch>
            <a:fillRect/>
          </a:stretch>
        </p:blipFill>
        <p:spPr>
          <a:xfrm>
            <a:off x="256980" y="2065425"/>
            <a:ext cx="7061200" cy="4656667"/>
          </a:xfrm>
          <a:prstGeom prst="rect">
            <a:avLst/>
          </a:prstGeom>
        </p:spPr>
      </p:pic>
    </p:spTree>
    <p:extLst>
      <p:ext uri="{BB962C8B-B14F-4D97-AF65-F5344CB8AC3E}">
        <p14:creationId xmlns:p14="http://schemas.microsoft.com/office/powerpoint/2010/main" val="1222720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Roadside IED: Execution</a:t>
            </a:r>
            <a:endParaRPr dirty="0"/>
          </a:p>
        </p:txBody>
      </p:sp>
      <p:graphicFrame>
        <p:nvGraphicFramePr>
          <p:cNvPr id="84" name="Google Shape;84;p15"/>
          <p:cNvGraphicFramePr/>
          <p:nvPr/>
        </p:nvGraphicFramePr>
        <p:xfrm>
          <a:off x="7018848" y="1267588"/>
          <a:ext cx="5028688" cy="4924829"/>
        </p:xfrm>
        <a:graphic>
          <a:graphicData uri="http://schemas.openxmlformats.org/drawingml/2006/table">
            <a:tbl>
              <a:tblPr>
                <a:noFill/>
              </a:tblPr>
              <a:tblGrid>
                <a:gridCol w="1948031">
                  <a:extLst>
                    <a:ext uri="{9D8B030D-6E8A-4147-A177-3AD203B41FA5}">
                      <a16:colId xmlns:a16="http://schemas.microsoft.com/office/drawing/2014/main" val="20000"/>
                    </a:ext>
                  </a:extLst>
                </a:gridCol>
                <a:gridCol w="1160416">
                  <a:extLst>
                    <a:ext uri="{9D8B030D-6E8A-4147-A177-3AD203B41FA5}">
                      <a16:colId xmlns:a16="http://schemas.microsoft.com/office/drawing/2014/main" val="20001"/>
                    </a:ext>
                  </a:extLst>
                </a:gridCol>
                <a:gridCol w="1920241">
                  <a:extLst>
                    <a:ext uri="{9D8B030D-6E8A-4147-A177-3AD203B41FA5}">
                      <a16:colId xmlns:a16="http://schemas.microsoft.com/office/drawing/2014/main" val="20002"/>
                    </a:ext>
                  </a:extLst>
                </a:gridCol>
              </a:tblGrid>
              <a:tr h="577935">
                <a:tc>
                  <a:txBody>
                    <a:bodyPr/>
                    <a:lstStyle/>
                    <a:p>
                      <a:pPr marL="0" lvl="0" indent="0" algn="l" rtl="0">
                        <a:lnSpc>
                          <a:spcPct val="115000"/>
                        </a:lnSpc>
                        <a:spcBef>
                          <a:spcPts val="0"/>
                        </a:spcBef>
                        <a:spcAft>
                          <a:spcPts val="0"/>
                        </a:spcAft>
                        <a:buNone/>
                      </a:pPr>
                      <a:r>
                        <a:rPr lang="en" sz="1400" b="1" dirty="0"/>
                        <a:t>Announce Attack</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Q325980</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announce the possible bombing </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428746305"/>
                  </a:ext>
                </a:extLst>
              </a:tr>
              <a:tr h="823299">
                <a:tc>
                  <a:txBody>
                    <a:bodyPr/>
                    <a:lstStyle/>
                    <a:p>
                      <a:pPr marL="0" lvl="0" indent="0" algn="l" rtl="0">
                        <a:lnSpc>
                          <a:spcPct val="115000"/>
                        </a:lnSpc>
                        <a:spcBef>
                          <a:spcPts val="0"/>
                        </a:spcBef>
                        <a:spcAft>
                          <a:spcPts val="0"/>
                        </a:spcAft>
                        <a:buNone/>
                      </a:pPr>
                      <a:r>
                        <a:rPr lang="en-US" sz="1400" b="1" dirty="0"/>
                        <a:t>Attempt to Neutralize IED</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t>Q5185976</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t>police move in to interfere with and neutralize IED</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623013615"/>
                  </a:ext>
                </a:extLst>
              </a:tr>
              <a:tr h="577935">
                <a:tc>
                  <a:txBody>
                    <a:bodyPr/>
                    <a:lstStyle/>
                    <a:p>
                      <a:pPr marL="0" lvl="0" indent="0" algn="l" rtl="0">
                        <a:lnSpc>
                          <a:spcPct val="115000"/>
                        </a:lnSpc>
                        <a:spcBef>
                          <a:spcPts val="0"/>
                        </a:spcBef>
                        <a:spcAft>
                          <a:spcPts val="0"/>
                        </a:spcAft>
                        <a:buNone/>
                      </a:pPr>
                      <a:r>
                        <a:rPr lang="en" sz="1400" b="1" dirty="0"/>
                        <a:t>Move IED</a:t>
                      </a:r>
                      <a:endParaRPr sz="14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Q7590</a:t>
                      </a:r>
                      <a:endParaRPr sz="14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transport the bomb to the target</a:t>
                      </a:r>
                      <a:endParaRPr sz="14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73545">
                <a:tc>
                  <a:txBody>
                    <a:bodyPr/>
                    <a:lstStyle/>
                    <a:p>
                      <a:pPr marL="0" lvl="0" indent="0" algn="l" rtl="0">
                        <a:lnSpc>
                          <a:spcPct val="115000"/>
                        </a:lnSpc>
                        <a:spcBef>
                          <a:spcPts val="0"/>
                        </a:spcBef>
                        <a:spcAft>
                          <a:spcPts val="0"/>
                        </a:spcAft>
                        <a:buNone/>
                      </a:pPr>
                      <a:r>
                        <a:rPr lang="en" sz="1400" b="1" dirty="0"/>
                        <a:t>Detonate IED</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Q891854</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bomb attack starts</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079904373"/>
                  </a:ext>
                </a:extLst>
              </a:tr>
              <a:tr h="473545">
                <a:tc>
                  <a:txBody>
                    <a:bodyPr/>
                    <a:lstStyle/>
                    <a:p>
                      <a:pPr marL="0" lvl="0" indent="0" algn="l" rtl="0">
                        <a:lnSpc>
                          <a:spcPct val="115000"/>
                        </a:lnSpc>
                        <a:spcBef>
                          <a:spcPts val="0"/>
                        </a:spcBef>
                        <a:spcAft>
                          <a:spcPts val="0"/>
                        </a:spcAft>
                        <a:buNone/>
                      </a:pPr>
                      <a:r>
                        <a:rPr lang="en" sz="1400" b="1" dirty="0"/>
                        <a:t>Defuse IED </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Q649416</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leave the bomb</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51832478"/>
                  </a:ext>
                </a:extLst>
              </a:tr>
              <a:tr h="473545">
                <a:tc>
                  <a:txBody>
                    <a:bodyPr/>
                    <a:lstStyle/>
                    <a:p>
                      <a:pPr marL="0" lvl="0" indent="0" algn="l" rtl="0">
                        <a:lnSpc>
                          <a:spcPct val="115000"/>
                        </a:lnSpc>
                        <a:spcBef>
                          <a:spcPts val="0"/>
                        </a:spcBef>
                        <a:spcAft>
                          <a:spcPts val="0"/>
                        </a:spcAft>
                        <a:buNone/>
                      </a:pPr>
                      <a:r>
                        <a:rPr lang="en" sz="1400" b="1" dirty="0"/>
                        <a:t>Death from Explosion</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Q4</a:t>
                      </a:r>
                      <a:endParaRPr sz="14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death of victims</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008641156"/>
                  </a:ext>
                </a:extLst>
              </a:tr>
              <a:tr h="473545">
                <a:tc>
                  <a:txBody>
                    <a:bodyPr/>
                    <a:lstStyle/>
                    <a:p>
                      <a:pPr marL="0" lvl="0" indent="0" algn="l" rtl="0">
                        <a:lnSpc>
                          <a:spcPct val="115000"/>
                        </a:lnSpc>
                        <a:spcBef>
                          <a:spcPts val="0"/>
                        </a:spcBef>
                        <a:spcAft>
                          <a:spcPts val="0"/>
                        </a:spcAft>
                        <a:buNone/>
                      </a:pPr>
                      <a:r>
                        <a:rPr lang="en" sz="1400" b="1" dirty="0"/>
                        <a:t>Damage from Explosion</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Q481609</a:t>
                      </a:r>
                      <a:endParaRPr sz="14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damage of the target</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551001827"/>
                  </a:ext>
                </a:extLst>
              </a:tr>
              <a:tr h="473545">
                <a:tc>
                  <a:txBody>
                    <a:bodyPr/>
                    <a:lstStyle/>
                    <a:p>
                      <a:pPr marL="0" lvl="0" indent="0" algn="l" rtl="0">
                        <a:lnSpc>
                          <a:spcPct val="115000"/>
                        </a:lnSpc>
                        <a:spcBef>
                          <a:spcPts val="0"/>
                        </a:spcBef>
                        <a:spcAft>
                          <a:spcPts val="0"/>
                        </a:spcAft>
                        <a:buNone/>
                      </a:pPr>
                      <a:r>
                        <a:rPr lang="en" sz="1400" b="1" dirty="0"/>
                        <a:t>Injury from Explosion</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Q193078</a:t>
                      </a:r>
                      <a:endParaRPr sz="14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injury of victims</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51722876"/>
                  </a:ext>
                </a:extLst>
              </a:tr>
              <a:tr h="577935">
                <a:tc>
                  <a:txBody>
                    <a:bodyPr/>
                    <a:lstStyle/>
                    <a:p>
                      <a:pPr marL="0" lvl="0" indent="0" algn="l" rtl="0">
                        <a:lnSpc>
                          <a:spcPct val="115000"/>
                        </a:lnSpc>
                        <a:spcBef>
                          <a:spcPts val="0"/>
                        </a:spcBef>
                        <a:spcAft>
                          <a:spcPts val="0"/>
                        </a:spcAft>
                        <a:buNone/>
                      </a:pPr>
                      <a:r>
                        <a:rPr lang="en" sz="1400" b="1" dirty="0"/>
                        <a:t>Destruction from Explosion</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Q17781833</a:t>
                      </a:r>
                      <a:endParaRPr sz="14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destruction of the target</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324573841"/>
                  </a:ext>
                </a:extLst>
              </a:tr>
            </a:tbl>
          </a:graphicData>
        </a:graphic>
      </p:graphicFrame>
      <p:pic>
        <p:nvPicPr>
          <p:cNvPr id="3" name="Picture 2" descr="Diagram&#10;&#10;Description automatically generated">
            <a:extLst>
              <a:ext uri="{FF2B5EF4-FFF2-40B4-BE49-F238E27FC236}">
                <a16:creationId xmlns:a16="http://schemas.microsoft.com/office/drawing/2014/main" id="{26A7BE9A-6307-AC4F-8A4F-763A13FB753C}"/>
              </a:ext>
            </a:extLst>
          </p:cNvPr>
          <p:cNvPicPr>
            <a:picLocks noChangeAspect="1"/>
          </p:cNvPicPr>
          <p:nvPr/>
        </p:nvPicPr>
        <p:blipFill>
          <a:blip r:embed="rId3"/>
          <a:stretch>
            <a:fillRect/>
          </a:stretch>
        </p:blipFill>
        <p:spPr>
          <a:xfrm>
            <a:off x="1" y="2031188"/>
            <a:ext cx="6937553" cy="3651344"/>
          </a:xfrm>
          <a:prstGeom prst="rect">
            <a:avLst/>
          </a:prstGeom>
        </p:spPr>
      </p:pic>
    </p:spTree>
    <p:extLst>
      <p:ext uri="{BB962C8B-B14F-4D97-AF65-F5344CB8AC3E}">
        <p14:creationId xmlns:p14="http://schemas.microsoft.com/office/powerpoint/2010/main" val="2524373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108635" y="255316"/>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Roadside IED: Response</a:t>
            </a:r>
            <a:endParaRPr dirty="0"/>
          </a:p>
        </p:txBody>
      </p:sp>
      <p:pic>
        <p:nvPicPr>
          <p:cNvPr id="91" name="Google Shape;91;p16"/>
          <p:cNvPicPr preferRelativeResize="0"/>
          <p:nvPr/>
        </p:nvPicPr>
        <p:blipFill>
          <a:blip r:embed="rId3">
            <a:alphaModFix/>
          </a:blip>
          <a:stretch>
            <a:fillRect/>
          </a:stretch>
        </p:blipFill>
        <p:spPr>
          <a:xfrm rot="-1257333">
            <a:off x="493133" y="3719992"/>
            <a:ext cx="819871" cy="585216"/>
          </a:xfrm>
          <a:prstGeom prst="rect">
            <a:avLst/>
          </a:prstGeom>
          <a:noFill/>
          <a:ln>
            <a:noFill/>
          </a:ln>
        </p:spPr>
      </p:pic>
      <p:pic>
        <p:nvPicPr>
          <p:cNvPr id="92" name="Google Shape;92;p16"/>
          <p:cNvPicPr preferRelativeResize="0"/>
          <p:nvPr/>
        </p:nvPicPr>
        <p:blipFill>
          <a:blip r:embed="rId3">
            <a:alphaModFix/>
          </a:blip>
          <a:stretch>
            <a:fillRect/>
          </a:stretch>
        </p:blipFill>
        <p:spPr>
          <a:xfrm>
            <a:off x="464867" y="4116767"/>
            <a:ext cx="699967" cy="307267"/>
          </a:xfrm>
          <a:prstGeom prst="rect">
            <a:avLst/>
          </a:prstGeom>
          <a:noFill/>
          <a:ln>
            <a:noFill/>
          </a:ln>
        </p:spPr>
      </p:pic>
      <p:pic>
        <p:nvPicPr>
          <p:cNvPr id="93" name="Google Shape;93;p16"/>
          <p:cNvPicPr preferRelativeResize="0"/>
          <p:nvPr/>
        </p:nvPicPr>
        <p:blipFill>
          <a:blip r:embed="rId3">
            <a:alphaModFix/>
          </a:blip>
          <a:stretch>
            <a:fillRect/>
          </a:stretch>
        </p:blipFill>
        <p:spPr>
          <a:xfrm>
            <a:off x="464867" y="4424033"/>
            <a:ext cx="893867" cy="392384"/>
          </a:xfrm>
          <a:prstGeom prst="rect">
            <a:avLst/>
          </a:prstGeom>
          <a:noFill/>
          <a:ln>
            <a:noFill/>
          </a:ln>
        </p:spPr>
      </p:pic>
      <p:pic>
        <p:nvPicPr>
          <p:cNvPr id="94" name="Google Shape;94;p16"/>
          <p:cNvPicPr preferRelativeResize="0"/>
          <p:nvPr/>
        </p:nvPicPr>
        <p:blipFill>
          <a:blip r:embed="rId3">
            <a:alphaModFix/>
          </a:blip>
          <a:stretch>
            <a:fillRect/>
          </a:stretch>
        </p:blipFill>
        <p:spPr>
          <a:xfrm>
            <a:off x="1199933" y="3798634"/>
            <a:ext cx="158800" cy="359900"/>
          </a:xfrm>
          <a:prstGeom prst="rect">
            <a:avLst/>
          </a:prstGeom>
          <a:noFill/>
          <a:ln>
            <a:noFill/>
          </a:ln>
        </p:spPr>
      </p:pic>
      <p:pic>
        <p:nvPicPr>
          <p:cNvPr id="95" name="Google Shape;95;p16"/>
          <p:cNvPicPr preferRelativeResize="0"/>
          <p:nvPr/>
        </p:nvPicPr>
        <p:blipFill>
          <a:blip r:embed="rId3">
            <a:alphaModFix/>
          </a:blip>
          <a:stretch>
            <a:fillRect/>
          </a:stretch>
        </p:blipFill>
        <p:spPr>
          <a:xfrm>
            <a:off x="5069900" y="2252433"/>
            <a:ext cx="510867" cy="392400"/>
          </a:xfrm>
          <a:prstGeom prst="rect">
            <a:avLst/>
          </a:prstGeom>
          <a:noFill/>
          <a:ln>
            <a:noFill/>
          </a:ln>
        </p:spPr>
      </p:pic>
      <p:graphicFrame>
        <p:nvGraphicFramePr>
          <p:cNvPr id="96" name="Google Shape;96;p16"/>
          <p:cNvGraphicFramePr/>
          <p:nvPr/>
        </p:nvGraphicFramePr>
        <p:xfrm>
          <a:off x="108635" y="1052764"/>
          <a:ext cx="4831776" cy="5576077"/>
        </p:xfrm>
        <a:graphic>
          <a:graphicData uri="http://schemas.openxmlformats.org/drawingml/2006/table">
            <a:tbl>
              <a:tblPr>
                <a:noFill/>
              </a:tblPr>
              <a:tblGrid>
                <a:gridCol w="1912175">
                  <a:extLst>
                    <a:ext uri="{9D8B030D-6E8A-4147-A177-3AD203B41FA5}">
                      <a16:colId xmlns:a16="http://schemas.microsoft.com/office/drawing/2014/main" val="20000"/>
                    </a:ext>
                  </a:extLst>
                </a:gridCol>
                <a:gridCol w="1030028">
                  <a:extLst>
                    <a:ext uri="{9D8B030D-6E8A-4147-A177-3AD203B41FA5}">
                      <a16:colId xmlns:a16="http://schemas.microsoft.com/office/drawing/2014/main" val="20001"/>
                    </a:ext>
                  </a:extLst>
                </a:gridCol>
                <a:gridCol w="1889573">
                  <a:extLst>
                    <a:ext uri="{9D8B030D-6E8A-4147-A177-3AD203B41FA5}">
                      <a16:colId xmlns:a16="http://schemas.microsoft.com/office/drawing/2014/main" val="20002"/>
                    </a:ext>
                  </a:extLst>
                </a:gridCol>
              </a:tblGrid>
              <a:tr h="406088">
                <a:tc>
                  <a:txBody>
                    <a:bodyPr/>
                    <a:lstStyle/>
                    <a:p>
                      <a:pPr marL="0" lvl="0" indent="0" algn="l" rtl="0">
                        <a:lnSpc>
                          <a:spcPct val="115000"/>
                        </a:lnSpc>
                        <a:spcBef>
                          <a:spcPts val="0"/>
                        </a:spcBef>
                        <a:spcAft>
                          <a:spcPts val="0"/>
                        </a:spcAft>
                        <a:buNone/>
                      </a:pPr>
                      <a:r>
                        <a:rPr lang="en-US" sz="1300" b="1" dirty="0"/>
                        <a:t>Evacuate</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Q606332</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 </a:t>
                      </a:r>
                      <a:r>
                        <a:rPr lang="en" sz="1300" dirty="0" err="1"/>
                        <a:t>emergency_evacuation</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50594363"/>
                  </a:ext>
                </a:extLst>
              </a:tr>
              <a:tr h="406088">
                <a:tc>
                  <a:txBody>
                    <a:bodyPr/>
                    <a:lstStyle/>
                    <a:p>
                      <a:pPr marL="0" lvl="0" indent="0" algn="l" rtl="0">
                        <a:lnSpc>
                          <a:spcPct val="115000"/>
                        </a:lnSpc>
                        <a:spcBef>
                          <a:spcPts val="0"/>
                        </a:spcBef>
                        <a:spcAft>
                          <a:spcPts val="0"/>
                        </a:spcAft>
                        <a:buNone/>
                      </a:pPr>
                      <a:r>
                        <a:rPr lang="en-US" sz="1300" b="1" dirty="0"/>
                        <a:t>Conflict</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Q1174599</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 attack after the bombing</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126398037"/>
                  </a:ext>
                </a:extLst>
              </a:tr>
              <a:tr h="555244">
                <a:tc>
                  <a:txBody>
                    <a:bodyPr/>
                    <a:lstStyle/>
                    <a:p>
                      <a:pPr marL="0" lvl="0" indent="0" algn="l" rtl="0">
                        <a:lnSpc>
                          <a:spcPct val="115000"/>
                        </a:lnSpc>
                        <a:spcBef>
                          <a:spcPts val="0"/>
                        </a:spcBef>
                        <a:spcAft>
                          <a:spcPts val="0"/>
                        </a:spcAft>
                        <a:buNone/>
                      </a:pPr>
                      <a:r>
                        <a:rPr lang="en-US" sz="1300" b="1" dirty="0"/>
                        <a:t>Post Attack Demonstration</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Q175331</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 demonstration after the bombing</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907740495"/>
                  </a:ext>
                </a:extLst>
              </a:tr>
              <a:tr h="584667">
                <a:tc>
                  <a:txBody>
                    <a:bodyPr/>
                    <a:lstStyle/>
                    <a:p>
                      <a:pPr marL="0" lvl="0" indent="0" algn="l" rtl="0">
                        <a:lnSpc>
                          <a:spcPct val="115000"/>
                        </a:lnSpc>
                        <a:spcBef>
                          <a:spcPts val="0"/>
                        </a:spcBef>
                        <a:spcAft>
                          <a:spcPts val="0"/>
                        </a:spcAft>
                        <a:buNone/>
                      </a:pPr>
                      <a:r>
                        <a:rPr lang="en-US" sz="1300" b="1" dirty="0"/>
                        <a:t>Defuse Potential IEDs</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Q649416</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Defuse potential IEDs still in the area</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3173364105"/>
                  </a:ext>
                </a:extLst>
              </a:tr>
              <a:tr h="788924">
                <a:tc>
                  <a:txBody>
                    <a:bodyPr/>
                    <a:lstStyle/>
                    <a:p>
                      <a:pPr marL="0" lvl="0" indent="0" algn="l" rtl="0">
                        <a:lnSpc>
                          <a:spcPct val="115000"/>
                        </a:lnSpc>
                        <a:spcBef>
                          <a:spcPts val="0"/>
                        </a:spcBef>
                        <a:spcAft>
                          <a:spcPts val="0"/>
                        </a:spcAft>
                        <a:buNone/>
                      </a:pPr>
                      <a:r>
                        <a:rPr lang="en-US" sz="1300" b="1" dirty="0"/>
                        <a:t>Contact Authorities</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Q1472062</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 contacting authorities and inform them of the explosion</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3142585813"/>
                  </a:ext>
                </a:extLst>
              </a:tr>
              <a:tr h="584667">
                <a:tc>
                  <a:txBody>
                    <a:bodyPr/>
                    <a:lstStyle/>
                    <a:p>
                      <a:pPr marL="0" lvl="0" indent="0" algn="l" rtl="0">
                        <a:lnSpc>
                          <a:spcPct val="115000"/>
                        </a:lnSpc>
                        <a:spcBef>
                          <a:spcPts val="0"/>
                        </a:spcBef>
                        <a:spcAft>
                          <a:spcPts val="0"/>
                        </a:spcAft>
                        <a:buNone/>
                      </a:pPr>
                      <a:r>
                        <a:rPr lang="en-US" sz="1300" b="1" dirty="0"/>
                        <a:t>Medical Intervention</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Q179661</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Treat victims injured by the IED explosion</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071759875"/>
                  </a:ext>
                </a:extLst>
              </a:tr>
              <a:tr h="555244">
                <a:tc>
                  <a:txBody>
                    <a:bodyPr/>
                    <a:lstStyle/>
                    <a:p>
                      <a:pPr marL="0" lvl="0" indent="0" algn="l" rtl="0">
                        <a:lnSpc>
                          <a:spcPct val="115000"/>
                        </a:lnSpc>
                        <a:spcBef>
                          <a:spcPts val="0"/>
                        </a:spcBef>
                        <a:spcAft>
                          <a:spcPts val="0"/>
                        </a:spcAft>
                        <a:buNone/>
                      </a:pPr>
                      <a:r>
                        <a:rPr lang="en-US" sz="1300" b="1" dirty="0"/>
                        <a:t>Identify Suspect</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Q3265221</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dirty="0"/>
                        <a:t> identification of the bomber</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616295178"/>
                  </a:ext>
                </a:extLst>
              </a:tr>
              <a:tr h="584667">
                <a:tc>
                  <a:txBody>
                    <a:bodyPr/>
                    <a:lstStyle/>
                    <a:p>
                      <a:pPr marL="0" lvl="0" indent="0" algn="l" rtl="0">
                        <a:lnSpc>
                          <a:spcPct val="115000"/>
                        </a:lnSpc>
                        <a:spcBef>
                          <a:spcPts val="0"/>
                        </a:spcBef>
                        <a:spcAft>
                          <a:spcPts val="0"/>
                        </a:spcAft>
                        <a:buNone/>
                      </a:pPr>
                      <a:r>
                        <a:rPr lang="en-US" sz="1300" b="1" dirty="0"/>
                        <a:t>Inspect Damage</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Q193181</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Observe damage of the target location</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548311484"/>
                  </a:ext>
                </a:extLst>
              </a:tr>
              <a:tr h="555244">
                <a:tc>
                  <a:txBody>
                    <a:bodyPr/>
                    <a:lstStyle/>
                    <a:p>
                      <a:pPr marL="0" lvl="0" indent="0" algn="l" rtl="0">
                        <a:lnSpc>
                          <a:spcPct val="115000"/>
                        </a:lnSpc>
                        <a:spcBef>
                          <a:spcPts val="0"/>
                        </a:spcBef>
                        <a:spcAft>
                          <a:spcPts val="0"/>
                        </a:spcAft>
                        <a:buNone/>
                      </a:pPr>
                      <a:r>
                        <a:rPr lang="en-US" sz="1300" b="1" dirty="0"/>
                        <a:t>Death</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Q4</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Death after medical intervention</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484377835"/>
                  </a:ext>
                </a:extLst>
              </a:tr>
              <a:tr h="555244">
                <a:tc>
                  <a:txBody>
                    <a:bodyPr/>
                    <a:lstStyle/>
                    <a:p>
                      <a:pPr marL="0" lvl="0" indent="0" algn="l" rtl="0">
                        <a:lnSpc>
                          <a:spcPct val="115000"/>
                        </a:lnSpc>
                        <a:spcBef>
                          <a:spcPts val="0"/>
                        </a:spcBef>
                        <a:spcAft>
                          <a:spcPts val="0"/>
                        </a:spcAft>
                        <a:buNone/>
                      </a:pPr>
                      <a:r>
                        <a:rPr lang="en-US" sz="1300" b="1" dirty="0"/>
                        <a:t>Recovery</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Q7302970</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300" dirty="0"/>
                        <a:t>Victim recovers from injury</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4277491438"/>
                  </a:ext>
                </a:extLst>
              </a:tr>
            </a:tbl>
          </a:graphicData>
        </a:graphic>
      </p:graphicFrame>
      <p:pic>
        <p:nvPicPr>
          <p:cNvPr id="4" name="Picture 3" descr="Diagram&#10;&#10;Description automatically generated">
            <a:extLst>
              <a:ext uri="{FF2B5EF4-FFF2-40B4-BE49-F238E27FC236}">
                <a16:creationId xmlns:a16="http://schemas.microsoft.com/office/drawing/2014/main" id="{FC0B55CC-7324-3542-B4F3-45300CD73530}"/>
              </a:ext>
            </a:extLst>
          </p:cNvPr>
          <p:cNvPicPr>
            <a:picLocks noChangeAspect="1"/>
          </p:cNvPicPr>
          <p:nvPr/>
        </p:nvPicPr>
        <p:blipFill>
          <a:blip r:embed="rId4"/>
          <a:stretch>
            <a:fillRect/>
          </a:stretch>
        </p:blipFill>
        <p:spPr>
          <a:xfrm>
            <a:off x="5069900" y="1509240"/>
            <a:ext cx="7095067" cy="4775200"/>
          </a:xfrm>
          <a:prstGeom prst="rect">
            <a:avLst/>
          </a:prstGeom>
        </p:spPr>
      </p:pic>
    </p:spTree>
    <p:extLst>
      <p:ext uri="{BB962C8B-B14F-4D97-AF65-F5344CB8AC3E}">
        <p14:creationId xmlns:p14="http://schemas.microsoft.com/office/powerpoint/2010/main" val="1404888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108635" y="255316"/>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Roadside IED: Criminal Investigation</a:t>
            </a:r>
            <a:endParaRPr dirty="0"/>
          </a:p>
        </p:txBody>
      </p:sp>
      <p:pic>
        <p:nvPicPr>
          <p:cNvPr id="91" name="Google Shape;91;p16"/>
          <p:cNvPicPr preferRelativeResize="0"/>
          <p:nvPr/>
        </p:nvPicPr>
        <p:blipFill>
          <a:blip r:embed="rId3">
            <a:alphaModFix/>
          </a:blip>
          <a:stretch>
            <a:fillRect/>
          </a:stretch>
        </p:blipFill>
        <p:spPr>
          <a:xfrm rot="-1257333">
            <a:off x="493133" y="3719992"/>
            <a:ext cx="819871" cy="585216"/>
          </a:xfrm>
          <a:prstGeom prst="rect">
            <a:avLst/>
          </a:prstGeom>
          <a:noFill/>
          <a:ln>
            <a:noFill/>
          </a:ln>
        </p:spPr>
      </p:pic>
      <p:pic>
        <p:nvPicPr>
          <p:cNvPr id="92" name="Google Shape;92;p16"/>
          <p:cNvPicPr preferRelativeResize="0"/>
          <p:nvPr/>
        </p:nvPicPr>
        <p:blipFill>
          <a:blip r:embed="rId3">
            <a:alphaModFix/>
          </a:blip>
          <a:stretch>
            <a:fillRect/>
          </a:stretch>
        </p:blipFill>
        <p:spPr>
          <a:xfrm>
            <a:off x="464867" y="4116767"/>
            <a:ext cx="699967" cy="307267"/>
          </a:xfrm>
          <a:prstGeom prst="rect">
            <a:avLst/>
          </a:prstGeom>
          <a:noFill/>
          <a:ln>
            <a:noFill/>
          </a:ln>
        </p:spPr>
      </p:pic>
      <p:pic>
        <p:nvPicPr>
          <p:cNvPr id="93" name="Google Shape;93;p16"/>
          <p:cNvPicPr preferRelativeResize="0"/>
          <p:nvPr/>
        </p:nvPicPr>
        <p:blipFill>
          <a:blip r:embed="rId3">
            <a:alphaModFix/>
          </a:blip>
          <a:stretch>
            <a:fillRect/>
          </a:stretch>
        </p:blipFill>
        <p:spPr>
          <a:xfrm>
            <a:off x="464867" y="4424033"/>
            <a:ext cx="893867" cy="392384"/>
          </a:xfrm>
          <a:prstGeom prst="rect">
            <a:avLst/>
          </a:prstGeom>
          <a:noFill/>
          <a:ln>
            <a:noFill/>
          </a:ln>
        </p:spPr>
      </p:pic>
      <p:pic>
        <p:nvPicPr>
          <p:cNvPr id="94" name="Google Shape;94;p16"/>
          <p:cNvPicPr preferRelativeResize="0"/>
          <p:nvPr/>
        </p:nvPicPr>
        <p:blipFill>
          <a:blip r:embed="rId3">
            <a:alphaModFix/>
          </a:blip>
          <a:stretch>
            <a:fillRect/>
          </a:stretch>
        </p:blipFill>
        <p:spPr>
          <a:xfrm>
            <a:off x="1199933" y="3798634"/>
            <a:ext cx="158800" cy="359900"/>
          </a:xfrm>
          <a:prstGeom prst="rect">
            <a:avLst/>
          </a:prstGeom>
          <a:noFill/>
          <a:ln>
            <a:noFill/>
          </a:ln>
        </p:spPr>
      </p:pic>
      <p:pic>
        <p:nvPicPr>
          <p:cNvPr id="95" name="Google Shape;95;p16"/>
          <p:cNvPicPr preferRelativeResize="0"/>
          <p:nvPr/>
        </p:nvPicPr>
        <p:blipFill>
          <a:blip r:embed="rId3">
            <a:alphaModFix/>
          </a:blip>
          <a:stretch>
            <a:fillRect/>
          </a:stretch>
        </p:blipFill>
        <p:spPr>
          <a:xfrm>
            <a:off x="5069900" y="2252433"/>
            <a:ext cx="510867" cy="392400"/>
          </a:xfrm>
          <a:prstGeom prst="rect">
            <a:avLst/>
          </a:prstGeom>
          <a:noFill/>
          <a:ln>
            <a:noFill/>
          </a:ln>
        </p:spPr>
      </p:pic>
      <p:graphicFrame>
        <p:nvGraphicFramePr>
          <p:cNvPr id="96" name="Google Shape;96;p16"/>
          <p:cNvGraphicFramePr/>
          <p:nvPr/>
        </p:nvGraphicFramePr>
        <p:xfrm>
          <a:off x="27034" y="841347"/>
          <a:ext cx="4961265" cy="5921746"/>
        </p:xfrm>
        <a:graphic>
          <a:graphicData uri="http://schemas.openxmlformats.org/drawingml/2006/table">
            <a:tbl>
              <a:tblPr>
                <a:noFill/>
              </a:tblPr>
              <a:tblGrid>
                <a:gridCol w="1963420">
                  <a:extLst>
                    <a:ext uri="{9D8B030D-6E8A-4147-A177-3AD203B41FA5}">
                      <a16:colId xmlns:a16="http://schemas.microsoft.com/office/drawing/2014/main" val="20000"/>
                    </a:ext>
                  </a:extLst>
                </a:gridCol>
                <a:gridCol w="1057632">
                  <a:extLst>
                    <a:ext uri="{9D8B030D-6E8A-4147-A177-3AD203B41FA5}">
                      <a16:colId xmlns:a16="http://schemas.microsoft.com/office/drawing/2014/main" val="20001"/>
                    </a:ext>
                  </a:extLst>
                </a:gridCol>
                <a:gridCol w="1940213">
                  <a:extLst>
                    <a:ext uri="{9D8B030D-6E8A-4147-A177-3AD203B41FA5}">
                      <a16:colId xmlns:a16="http://schemas.microsoft.com/office/drawing/2014/main" val="20002"/>
                    </a:ext>
                  </a:extLst>
                </a:gridCol>
              </a:tblGrid>
              <a:tr h="509863">
                <a:tc>
                  <a:txBody>
                    <a:bodyPr/>
                    <a:lstStyle/>
                    <a:p>
                      <a:pPr marL="0" lvl="0" indent="0" algn="l" rtl="0">
                        <a:lnSpc>
                          <a:spcPct val="115000"/>
                        </a:lnSpc>
                        <a:spcBef>
                          <a:spcPts val="0"/>
                        </a:spcBef>
                        <a:spcAft>
                          <a:spcPts val="0"/>
                        </a:spcAft>
                        <a:buNone/>
                      </a:pPr>
                      <a:r>
                        <a:rPr lang="en-US" sz="1200" b="1" dirty="0"/>
                        <a:t>Accusation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dirty="0"/>
                        <a:t>Q19357312</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A</a:t>
                      </a:r>
                      <a:r>
                        <a:rPr lang="en" sz="1200" dirty="0" err="1"/>
                        <a:t>ccusing</a:t>
                      </a:r>
                      <a:r>
                        <a:rPr lang="en" sz="1200" dirty="0"/>
                        <a:t> or charging another with a crime</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50594363"/>
                  </a:ext>
                </a:extLst>
              </a:tr>
              <a:tr h="372332">
                <a:tc>
                  <a:txBody>
                    <a:bodyPr/>
                    <a:lstStyle/>
                    <a:p>
                      <a:pPr marL="0" lvl="0" indent="0" algn="l" rtl="0">
                        <a:lnSpc>
                          <a:spcPct val="115000"/>
                        </a:lnSpc>
                        <a:spcBef>
                          <a:spcPts val="0"/>
                        </a:spcBef>
                        <a:spcAft>
                          <a:spcPts val="0"/>
                        </a:spcAft>
                        <a:buNone/>
                      </a:pPr>
                      <a:r>
                        <a:rPr lang="en-US" sz="1200" b="1" dirty="0"/>
                        <a:t>Arrest</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Q1403016</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Arrest a person</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126398037"/>
                  </a:ext>
                </a:extLst>
              </a:tr>
              <a:tr h="372332">
                <a:tc>
                  <a:txBody>
                    <a:bodyPr/>
                    <a:lstStyle/>
                    <a:p>
                      <a:pPr marL="0" lvl="0" indent="0" algn="l" rtl="0">
                        <a:lnSpc>
                          <a:spcPct val="115000"/>
                        </a:lnSpc>
                        <a:spcBef>
                          <a:spcPts val="0"/>
                        </a:spcBef>
                        <a:spcAft>
                          <a:spcPts val="0"/>
                        </a:spcAft>
                        <a:buNone/>
                      </a:pPr>
                      <a:r>
                        <a:rPr lang="en-US" sz="1200" b="1" dirty="0"/>
                        <a:t>Detention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Q1071447</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Removal of the freedom</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907740495"/>
                  </a:ext>
                </a:extLst>
              </a:tr>
              <a:tr h="509863">
                <a:tc>
                  <a:txBody>
                    <a:bodyPr/>
                    <a:lstStyle/>
                    <a:p>
                      <a:pPr marL="0" lvl="0" indent="0" algn="l" rtl="0">
                        <a:lnSpc>
                          <a:spcPct val="115000"/>
                        </a:lnSpc>
                        <a:spcBef>
                          <a:spcPts val="0"/>
                        </a:spcBef>
                        <a:spcAft>
                          <a:spcPts val="0"/>
                        </a:spcAft>
                        <a:buNone/>
                      </a:pPr>
                      <a:r>
                        <a:rPr lang="en-US" sz="1200" b="1" dirty="0"/>
                        <a:t>Conviction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Q2916183</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Find a defendant guilty of a crime</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462640142"/>
                  </a:ext>
                </a:extLst>
              </a:tr>
              <a:tr h="536065">
                <a:tc>
                  <a:txBody>
                    <a:bodyPr/>
                    <a:lstStyle/>
                    <a:p>
                      <a:pPr marL="0" lvl="0" indent="0" algn="l" rtl="0">
                        <a:lnSpc>
                          <a:spcPct val="115000"/>
                        </a:lnSpc>
                        <a:spcBef>
                          <a:spcPts val="0"/>
                        </a:spcBef>
                        <a:spcAft>
                          <a:spcPts val="0"/>
                        </a:spcAft>
                        <a:buNone/>
                      </a:pPr>
                      <a:r>
                        <a:rPr lang="en-US" sz="1200" b="1" dirty="0"/>
                        <a:t>Plea</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Q15916459</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Answer to a claim</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3173364105"/>
                  </a:ext>
                </a:extLst>
              </a:tr>
              <a:tr h="536065">
                <a:tc>
                  <a:txBody>
                    <a:bodyPr/>
                    <a:lstStyle/>
                    <a:p>
                      <a:pPr marL="0" lvl="0" indent="0" algn="l" rtl="0">
                        <a:lnSpc>
                          <a:spcPct val="115000"/>
                        </a:lnSpc>
                        <a:spcBef>
                          <a:spcPts val="0"/>
                        </a:spcBef>
                        <a:spcAft>
                          <a:spcPts val="0"/>
                        </a:spcAft>
                        <a:buNone/>
                      </a:pPr>
                      <a:r>
                        <a:rPr lang="en-US" sz="1200" b="1" dirty="0"/>
                        <a:t>Trial</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Q8016240</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Present information in a tribunal</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3142585813"/>
                  </a:ext>
                </a:extLst>
              </a:tr>
              <a:tr h="536065">
                <a:tc>
                  <a:txBody>
                    <a:bodyPr/>
                    <a:lstStyle/>
                    <a:p>
                      <a:pPr marL="0" lvl="0" indent="0" algn="l" rtl="0">
                        <a:lnSpc>
                          <a:spcPct val="115000"/>
                        </a:lnSpc>
                        <a:spcBef>
                          <a:spcPts val="0"/>
                        </a:spcBef>
                        <a:spcAft>
                          <a:spcPts val="0"/>
                        </a:spcAft>
                        <a:buNone/>
                      </a:pPr>
                      <a:r>
                        <a:rPr lang="en-US" sz="1200" b="1" dirty="0"/>
                        <a:t>Legal Hearing</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Q545861</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A legal hearing</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071759875"/>
                  </a:ext>
                </a:extLst>
              </a:tr>
              <a:tr h="509863">
                <a:tc>
                  <a:txBody>
                    <a:bodyPr/>
                    <a:lstStyle/>
                    <a:p>
                      <a:pPr marL="0" lvl="0" indent="0" algn="l" rtl="0">
                        <a:lnSpc>
                          <a:spcPct val="115000"/>
                        </a:lnSpc>
                        <a:spcBef>
                          <a:spcPts val="0"/>
                        </a:spcBef>
                        <a:spcAft>
                          <a:spcPts val="0"/>
                        </a:spcAft>
                        <a:buNone/>
                      </a:pPr>
                      <a:r>
                        <a:rPr lang="en-US" sz="1200" b="1" dirty="0"/>
                        <a:t>Court Decision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Q327000</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Formal decision made by a court</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616295178"/>
                  </a:ext>
                </a:extLst>
              </a:tr>
              <a:tr h="536065">
                <a:tc>
                  <a:txBody>
                    <a:bodyPr/>
                    <a:lstStyle/>
                    <a:p>
                      <a:pPr marL="0" lvl="0" indent="0" algn="l" rtl="0">
                        <a:lnSpc>
                          <a:spcPct val="115000"/>
                        </a:lnSpc>
                        <a:spcBef>
                          <a:spcPts val="0"/>
                        </a:spcBef>
                        <a:spcAft>
                          <a:spcPts val="0"/>
                        </a:spcAft>
                        <a:buNone/>
                      </a:pPr>
                      <a:r>
                        <a:rPr lang="en-US" sz="1200" b="1" dirty="0"/>
                        <a:t>Acquittal</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Q1454723</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The legal result of a verdict of not guilty</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548311484"/>
                  </a:ext>
                </a:extLst>
              </a:tr>
              <a:tr h="509863">
                <a:tc>
                  <a:txBody>
                    <a:bodyPr/>
                    <a:lstStyle/>
                    <a:p>
                      <a:pPr marL="0" lvl="0" indent="0" algn="l" rtl="0">
                        <a:lnSpc>
                          <a:spcPct val="115000"/>
                        </a:lnSpc>
                        <a:spcBef>
                          <a:spcPts val="0"/>
                        </a:spcBef>
                        <a:spcAft>
                          <a:spcPts val="0"/>
                        </a:spcAft>
                        <a:buNone/>
                      </a:pPr>
                      <a:r>
                        <a:rPr lang="en-US" sz="1200" b="1" dirty="0"/>
                        <a:t>Sentence</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Q1763090</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Decree of punishment in a law</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484377835"/>
                  </a:ext>
                </a:extLst>
              </a:tr>
              <a:tr h="509863">
                <a:tc>
                  <a:txBody>
                    <a:bodyPr/>
                    <a:lstStyle/>
                    <a:p>
                      <a:pPr marL="0" lvl="0" indent="0" algn="l" rtl="0">
                        <a:lnSpc>
                          <a:spcPct val="115000"/>
                        </a:lnSpc>
                        <a:spcBef>
                          <a:spcPts val="0"/>
                        </a:spcBef>
                        <a:spcAft>
                          <a:spcPts val="0"/>
                        </a:spcAft>
                        <a:buNone/>
                      </a:pPr>
                      <a:r>
                        <a:rPr lang="en-US" sz="1200" b="1" dirty="0"/>
                        <a:t>Execution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Q3966286</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Homicide as capital punishment</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277491438"/>
                  </a:ext>
                </a:extLst>
              </a:tr>
              <a:tr h="483297">
                <a:tc>
                  <a:txBody>
                    <a:bodyPr/>
                    <a:lstStyle/>
                    <a:p>
                      <a:pPr marL="0" lvl="0" indent="0" algn="l" rtl="0">
                        <a:lnSpc>
                          <a:spcPct val="115000"/>
                        </a:lnSpc>
                        <a:spcBef>
                          <a:spcPts val="0"/>
                        </a:spcBef>
                        <a:spcAft>
                          <a:spcPts val="0"/>
                        </a:spcAft>
                        <a:buNone/>
                      </a:pPr>
                      <a:r>
                        <a:rPr lang="en-US" sz="1200" b="1" dirty="0"/>
                        <a:t>Imprisonment</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Q841236</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Restraint of a person’s liberty</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3392320369"/>
                  </a:ext>
                </a:extLst>
              </a:tr>
            </a:tbl>
          </a:graphicData>
        </a:graphic>
      </p:graphicFrame>
      <p:pic>
        <p:nvPicPr>
          <p:cNvPr id="3" name="Picture 2" descr="A picture containing sky, yellow&#10;&#10;Description automatically generated">
            <a:extLst>
              <a:ext uri="{FF2B5EF4-FFF2-40B4-BE49-F238E27FC236}">
                <a16:creationId xmlns:a16="http://schemas.microsoft.com/office/drawing/2014/main" id="{BA288AA4-9400-894D-A6B5-A1A4EC8504AB}"/>
              </a:ext>
            </a:extLst>
          </p:cNvPr>
          <p:cNvPicPr>
            <a:picLocks noChangeAspect="1"/>
          </p:cNvPicPr>
          <p:nvPr/>
        </p:nvPicPr>
        <p:blipFill>
          <a:blip r:embed="rId4"/>
          <a:stretch>
            <a:fillRect/>
          </a:stretch>
        </p:blipFill>
        <p:spPr>
          <a:xfrm>
            <a:off x="5069900" y="1018916"/>
            <a:ext cx="7095067" cy="4724400"/>
          </a:xfrm>
          <a:prstGeom prst="rect">
            <a:avLst/>
          </a:prstGeom>
        </p:spPr>
      </p:pic>
    </p:spTree>
    <p:extLst>
      <p:ext uri="{BB962C8B-B14F-4D97-AF65-F5344CB8AC3E}">
        <p14:creationId xmlns:p14="http://schemas.microsoft.com/office/powerpoint/2010/main" val="4153044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51B0-5A85-0041-B4A6-1149DC128ACC}"/>
              </a:ext>
            </a:extLst>
          </p:cNvPr>
          <p:cNvSpPr>
            <a:spLocks noGrp="1"/>
          </p:cNvSpPr>
          <p:nvPr>
            <p:ph type="title"/>
          </p:nvPr>
        </p:nvSpPr>
        <p:spPr>
          <a:xfrm>
            <a:off x="415600" y="236235"/>
            <a:ext cx="11360800" cy="763600"/>
          </a:xfrm>
        </p:spPr>
        <p:txBody>
          <a:bodyPr>
            <a:normAutofit fontScale="90000"/>
          </a:bodyPr>
          <a:lstStyle/>
          <a:p>
            <a:r>
              <a:rPr lang="en-US" dirty="0"/>
              <a:t>General Attack Schema</a:t>
            </a:r>
          </a:p>
        </p:txBody>
      </p:sp>
      <p:pic>
        <p:nvPicPr>
          <p:cNvPr id="6" name="Picture 5" descr="Diagram&#10;&#10;Description automatically generated">
            <a:extLst>
              <a:ext uri="{FF2B5EF4-FFF2-40B4-BE49-F238E27FC236}">
                <a16:creationId xmlns:a16="http://schemas.microsoft.com/office/drawing/2014/main" id="{EFA62279-1CBC-C544-B8F5-1E9CB9483F2C}"/>
              </a:ext>
            </a:extLst>
          </p:cNvPr>
          <p:cNvPicPr>
            <a:picLocks noChangeAspect="1"/>
          </p:cNvPicPr>
          <p:nvPr/>
        </p:nvPicPr>
        <p:blipFill>
          <a:blip r:embed="rId2"/>
          <a:stretch>
            <a:fillRect/>
          </a:stretch>
        </p:blipFill>
        <p:spPr>
          <a:xfrm>
            <a:off x="-123155" y="2223832"/>
            <a:ext cx="10328043" cy="4718969"/>
          </a:xfrm>
          <a:prstGeom prst="rect">
            <a:avLst/>
          </a:prstGeom>
        </p:spPr>
      </p:pic>
      <p:graphicFrame>
        <p:nvGraphicFramePr>
          <p:cNvPr id="7" name="Table 6">
            <a:extLst>
              <a:ext uri="{FF2B5EF4-FFF2-40B4-BE49-F238E27FC236}">
                <a16:creationId xmlns:a16="http://schemas.microsoft.com/office/drawing/2014/main" id="{D02A670D-C4B4-2F40-B2A1-77322BE74D84}"/>
              </a:ext>
            </a:extLst>
          </p:cNvPr>
          <p:cNvGraphicFramePr>
            <a:graphicFrameLocks noGrp="1"/>
          </p:cNvGraphicFramePr>
          <p:nvPr>
            <p:extLst>
              <p:ext uri="{D42A27DB-BD31-4B8C-83A1-F6EECF244321}">
                <p14:modId xmlns:p14="http://schemas.microsoft.com/office/powerpoint/2010/main" val="2058303329"/>
              </p:ext>
            </p:extLst>
          </p:nvPr>
        </p:nvGraphicFramePr>
        <p:xfrm>
          <a:off x="276054" y="1077741"/>
          <a:ext cx="5819948" cy="1492323"/>
        </p:xfrm>
        <a:graphic>
          <a:graphicData uri="http://schemas.openxmlformats.org/drawingml/2006/table">
            <a:tbl>
              <a:tblPr/>
              <a:tblGrid>
                <a:gridCol w="1939983">
                  <a:extLst>
                    <a:ext uri="{9D8B030D-6E8A-4147-A177-3AD203B41FA5}">
                      <a16:colId xmlns:a16="http://schemas.microsoft.com/office/drawing/2014/main" val="4081032962"/>
                    </a:ext>
                  </a:extLst>
                </a:gridCol>
                <a:gridCol w="1532941">
                  <a:extLst>
                    <a:ext uri="{9D8B030D-6E8A-4147-A177-3AD203B41FA5}">
                      <a16:colId xmlns:a16="http://schemas.microsoft.com/office/drawing/2014/main" val="1105677234"/>
                    </a:ext>
                  </a:extLst>
                </a:gridCol>
                <a:gridCol w="2347024">
                  <a:extLst>
                    <a:ext uri="{9D8B030D-6E8A-4147-A177-3AD203B41FA5}">
                      <a16:colId xmlns:a16="http://schemas.microsoft.com/office/drawing/2014/main" val="1506998600"/>
                    </a:ext>
                  </a:extLst>
                </a:gridCol>
              </a:tblGrid>
              <a:tr h="231493">
                <a:tc>
                  <a:txBody>
                    <a:bodyPr/>
                    <a:lstStyle/>
                    <a:p>
                      <a:r>
                        <a:rPr lang="en-US" sz="1300" b="1" dirty="0">
                          <a:solidFill>
                            <a:srgbClr val="000000"/>
                          </a:solidFill>
                          <a:effectLst/>
                          <a:latin typeface="Helvetica Neue" panose="02000503000000020004" pitchFamily="2" charset="0"/>
                        </a:rPr>
                        <a:t>Attack </a:t>
                      </a:r>
                      <a:endParaRPr lang="en-US" sz="1300" b="1"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Q1174599</a:t>
                      </a:r>
                      <a:endParaRPr lang="en-US" sz="130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 attack happens</a:t>
                      </a:r>
                      <a:endParaRPr lang="en-US" sz="1300"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0758971"/>
                  </a:ext>
                </a:extLst>
              </a:tr>
              <a:tr h="265948">
                <a:tc>
                  <a:txBody>
                    <a:bodyPr/>
                    <a:lstStyle/>
                    <a:p>
                      <a:r>
                        <a:rPr lang="en-US" sz="1300" b="1" dirty="0">
                          <a:solidFill>
                            <a:srgbClr val="000000"/>
                          </a:solidFill>
                          <a:effectLst/>
                          <a:latin typeface="Helvetica Neue" panose="02000503000000020004" pitchFamily="2" charset="0"/>
                        </a:rPr>
                        <a:t>Damage from attack </a:t>
                      </a:r>
                      <a:endParaRPr lang="en-US" sz="1300" b="1"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Q481609</a:t>
                      </a:r>
                      <a:endParaRPr lang="en-US" sz="130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 damage from the attack</a:t>
                      </a:r>
                      <a:endParaRPr lang="en-US" sz="1300"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6523406"/>
                  </a:ext>
                </a:extLst>
              </a:tr>
              <a:tr h="265948">
                <a:tc>
                  <a:txBody>
                    <a:bodyPr/>
                    <a:lstStyle/>
                    <a:p>
                      <a:r>
                        <a:rPr lang="en-US" sz="1300" b="1" dirty="0">
                          <a:solidFill>
                            <a:srgbClr val="000000"/>
                          </a:solidFill>
                          <a:effectLst/>
                          <a:latin typeface="Helvetica Neue" panose="02000503000000020004" pitchFamily="2" charset="0"/>
                        </a:rPr>
                        <a:t>Acquit defendant </a:t>
                      </a:r>
                      <a:endParaRPr lang="en-US" sz="1300" b="1"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Q1454723</a:t>
                      </a:r>
                      <a:endParaRPr lang="en-US" sz="130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 acquittal of the attacker</a:t>
                      </a:r>
                      <a:endParaRPr lang="en-US" sz="1300"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094905"/>
                  </a:ext>
                </a:extLst>
              </a:tr>
              <a:tr h="231493">
                <a:tc>
                  <a:txBody>
                    <a:bodyPr/>
                    <a:lstStyle/>
                    <a:p>
                      <a:r>
                        <a:rPr lang="en-US" sz="1300" b="1" dirty="0">
                          <a:solidFill>
                            <a:srgbClr val="000000"/>
                          </a:solidFill>
                          <a:effectLst/>
                          <a:latin typeface="Helvetica Neue" panose="02000503000000020004" pitchFamily="2" charset="0"/>
                        </a:rPr>
                        <a:t>Death </a:t>
                      </a:r>
                      <a:endParaRPr lang="en-US" sz="1300" b="1"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Q4</a:t>
                      </a:r>
                      <a:endParaRPr lang="en-US" sz="130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 death of the victims</a:t>
                      </a:r>
                      <a:endParaRPr lang="en-US" sz="1300"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0816455"/>
                  </a:ext>
                </a:extLst>
              </a:tr>
              <a:tr h="265948">
                <a:tc>
                  <a:txBody>
                    <a:bodyPr/>
                    <a:lstStyle/>
                    <a:p>
                      <a:r>
                        <a:rPr lang="en-US" sz="1300" b="1" dirty="0">
                          <a:solidFill>
                            <a:srgbClr val="000000"/>
                          </a:solidFill>
                          <a:effectLst/>
                          <a:latin typeface="Helvetica Neue" panose="02000503000000020004" pitchFamily="2" charset="0"/>
                        </a:rPr>
                        <a:t>Medical troops arrive </a:t>
                      </a:r>
                      <a:endParaRPr lang="en-US" sz="1300" b="1"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Q7590</a:t>
                      </a:r>
                      <a:endParaRPr lang="en-US" sz="1300"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 medical team arrives</a:t>
                      </a:r>
                      <a:endParaRPr lang="en-US" sz="1300"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3768419"/>
                  </a:ext>
                </a:extLst>
              </a:tr>
              <a:tr h="231493">
                <a:tc>
                  <a:txBody>
                    <a:bodyPr/>
                    <a:lstStyle/>
                    <a:p>
                      <a:r>
                        <a:rPr lang="en-US" sz="1300" b="1" dirty="0">
                          <a:solidFill>
                            <a:srgbClr val="000000"/>
                          </a:solidFill>
                          <a:effectLst/>
                          <a:latin typeface="Helvetica Neue" panose="02000503000000020004" pitchFamily="2" charset="0"/>
                        </a:rPr>
                        <a:t>Injury </a:t>
                      </a:r>
                      <a:endParaRPr lang="en-US" sz="1300" b="1"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Q193078</a:t>
                      </a:r>
                      <a:endParaRPr lang="en-US" sz="130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 injury of victims</a:t>
                      </a:r>
                      <a:endParaRPr lang="en-US" sz="1300"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5799426"/>
                  </a:ext>
                </a:extLst>
              </a:tr>
            </a:tbl>
          </a:graphicData>
        </a:graphic>
      </p:graphicFrame>
      <p:graphicFrame>
        <p:nvGraphicFramePr>
          <p:cNvPr id="4" name="Table 3">
            <a:extLst>
              <a:ext uri="{FF2B5EF4-FFF2-40B4-BE49-F238E27FC236}">
                <a16:creationId xmlns:a16="http://schemas.microsoft.com/office/drawing/2014/main" id="{E6E74C31-26C6-274A-A546-2BAA6568EC12}"/>
              </a:ext>
            </a:extLst>
          </p:cNvPr>
          <p:cNvGraphicFramePr>
            <a:graphicFrameLocks noGrp="1"/>
          </p:cNvGraphicFramePr>
          <p:nvPr>
            <p:extLst>
              <p:ext uri="{D42A27DB-BD31-4B8C-83A1-F6EECF244321}">
                <p14:modId xmlns:p14="http://schemas.microsoft.com/office/powerpoint/2010/main" val="1419532480"/>
              </p:ext>
            </p:extLst>
          </p:nvPr>
        </p:nvGraphicFramePr>
        <p:xfrm>
          <a:off x="6770218" y="51341"/>
          <a:ext cx="5483355" cy="4386360"/>
        </p:xfrm>
        <a:graphic>
          <a:graphicData uri="http://schemas.openxmlformats.org/drawingml/2006/table">
            <a:tbl>
              <a:tblPr/>
              <a:tblGrid>
                <a:gridCol w="1827785">
                  <a:extLst>
                    <a:ext uri="{9D8B030D-6E8A-4147-A177-3AD203B41FA5}">
                      <a16:colId xmlns:a16="http://schemas.microsoft.com/office/drawing/2014/main" val="4081032962"/>
                    </a:ext>
                  </a:extLst>
                </a:gridCol>
                <a:gridCol w="1198941">
                  <a:extLst>
                    <a:ext uri="{9D8B030D-6E8A-4147-A177-3AD203B41FA5}">
                      <a16:colId xmlns:a16="http://schemas.microsoft.com/office/drawing/2014/main" val="1105677234"/>
                    </a:ext>
                  </a:extLst>
                </a:gridCol>
                <a:gridCol w="2456629">
                  <a:extLst>
                    <a:ext uri="{9D8B030D-6E8A-4147-A177-3AD203B41FA5}">
                      <a16:colId xmlns:a16="http://schemas.microsoft.com/office/drawing/2014/main" val="1506998600"/>
                    </a:ext>
                  </a:extLst>
                </a:gridCol>
              </a:tblGrid>
              <a:tr h="265948">
                <a:tc>
                  <a:txBody>
                    <a:bodyPr/>
                    <a:lstStyle/>
                    <a:p>
                      <a:r>
                        <a:rPr lang="en-US" sz="1400" b="1" dirty="0">
                          <a:solidFill>
                            <a:srgbClr val="000000"/>
                          </a:solidFill>
                          <a:effectLst/>
                          <a:latin typeface="Helvetica Neue" panose="02000503000000020004" pitchFamily="2" charset="0"/>
                        </a:rPr>
                        <a:t>Medical intervention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Q179661</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treatment of the victims</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0998659"/>
                  </a:ext>
                </a:extLst>
              </a:tr>
              <a:tr h="241653">
                <a:tc>
                  <a:txBody>
                    <a:bodyPr/>
                    <a:lstStyle/>
                    <a:p>
                      <a:r>
                        <a:rPr lang="en-US" sz="1400" b="1" dirty="0">
                          <a:solidFill>
                            <a:srgbClr val="000000"/>
                          </a:solidFill>
                          <a:effectLst/>
                          <a:latin typeface="Helvetica Neue" panose="02000503000000020004" pitchFamily="2" charset="0"/>
                        </a:rPr>
                        <a:t>Arrest suspect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Q1403016</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t>
                      </a:r>
                      <a:r>
                        <a:rPr lang="en-US" sz="1400">
                          <a:solidFill>
                            <a:srgbClr val="000000"/>
                          </a:solidFill>
                          <a:effectLst/>
                          <a:latin typeface="Helvetica Neue" panose="02000503000000020004" pitchFamily="2" charset="0"/>
                        </a:rPr>
                        <a:t>arrest suspects</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0705115"/>
                  </a:ext>
                </a:extLst>
              </a:tr>
              <a:tr h="241653">
                <a:tc>
                  <a:txBody>
                    <a:bodyPr/>
                    <a:lstStyle/>
                    <a:p>
                      <a:r>
                        <a:rPr lang="en-US" sz="1400" b="1">
                          <a:solidFill>
                            <a:srgbClr val="000000"/>
                          </a:solidFill>
                          <a:effectLst/>
                          <a:latin typeface="Helvetica Neue" panose="02000503000000020004" pitchFamily="2" charset="0"/>
                        </a:rPr>
                        <a:t>Try in court </a:t>
                      </a:r>
                      <a:endParaRPr lang="en-US" sz="1400" b="1">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Q545861</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 legal_hearing</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9840248"/>
                  </a:ext>
                </a:extLst>
              </a:tr>
              <a:tr h="241653">
                <a:tc>
                  <a:txBody>
                    <a:bodyPr/>
                    <a:lstStyle/>
                    <a:p>
                      <a:r>
                        <a:rPr lang="en-US" sz="1400" b="1" dirty="0">
                          <a:solidFill>
                            <a:srgbClr val="000000"/>
                          </a:solidFill>
                          <a:effectLst/>
                          <a:latin typeface="Helvetica Neue" panose="02000503000000020004" pitchFamily="2" charset="0"/>
                        </a:rPr>
                        <a:t>Officials meet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Q21170798</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meeting with officials</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406878"/>
                  </a:ext>
                </a:extLst>
              </a:tr>
              <a:tr h="265948">
                <a:tc>
                  <a:txBody>
                    <a:bodyPr/>
                    <a:lstStyle/>
                    <a:p>
                      <a:r>
                        <a:rPr lang="en-US" sz="1400" b="1" dirty="0">
                          <a:solidFill>
                            <a:srgbClr val="000000"/>
                          </a:solidFill>
                          <a:effectLst/>
                          <a:latin typeface="Helvetica Neue" panose="02000503000000020004" pitchFamily="2" charset="0"/>
                        </a:rPr>
                        <a:t>Investigate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Q1964968</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t>
                      </a:r>
                      <a:r>
                        <a:rPr lang="en-US" sz="1400" dirty="0" err="1">
                          <a:solidFill>
                            <a:srgbClr val="000000"/>
                          </a:solidFill>
                          <a:effectLst/>
                          <a:latin typeface="Helvetica Neue" panose="02000503000000020004" pitchFamily="2" charset="0"/>
                        </a:rPr>
                        <a:t>criminal_investigation</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0532148"/>
                  </a:ext>
                </a:extLst>
              </a:tr>
              <a:tr h="265948">
                <a:tc>
                  <a:txBody>
                    <a:bodyPr/>
                    <a:lstStyle/>
                    <a:p>
                      <a:r>
                        <a:rPr lang="en-US" sz="1400" b="1" dirty="0">
                          <a:solidFill>
                            <a:srgbClr val="000000"/>
                          </a:solidFill>
                          <a:effectLst/>
                          <a:latin typeface="Helvetica Neue" panose="02000503000000020004" pitchFamily="2" charset="0"/>
                        </a:rPr>
                        <a:t>Evacuation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Q606332</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t>
                      </a:r>
                      <a:r>
                        <a:rPr lang="en-US" sz="1400" dirty="0" err="1">
                          <a:solidFill>
                            <a:srgbClr val="000000"/>
                          </a:solidFill>
                          <a:effectLst/>
                          <a:latin typeface="Helvetica Neue" panose="02000503000000020004" pitchFamily="2" charset="0"/>
                        </a:rPr>
                        <a:t>emergency_evacuation</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389153"/>
                  </a:ext>
                </a:extLst>
              </a:tr>
              <a:tr h="241653">
                <a:tc>
                  <a:txBody>
                    <a:bodyPr/>
                    <a:lstStyle/>
                    <a:p>
                      <a:r>
                        <a:rPr lang="en-US" sz="1400" b="1" dirty="0">
                          <a:solidFill>
                            <a:srgbClr val="000000"/>
                          </a:solidFill>
                          <a:effectLst/>
                          <a:latin typeface="Helvetica Neue" panose="02000503000000020004" pitchFamily="2" charset="0"/>
                        </a:rPr>
                        <a:t>Contact witness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Q11024</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communication with witness</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1630060"/>
                  </a:ext>
                </a:extLst>
              </a:tr>
              <a:tr h="455013">
                <a:tc>
                  <a:txBody>
                    <a:bodyPr/>
                    <a:lstStyle/>
                    <a:p>
                      <a:r>
                        <a:rPr lang="en-US" sz="1400" b="1" dirty="0">
                          <a:solidFill>
                            <a:srgbClr val="000000"/>
                          </a:solidFill>
                          <a:effectLst/>
                          <a:latin typeface="Helvetica Neue" panose="02000503000000020004" pitchFamily="2" charset="0"/>
                        </a:rPr>
                        <a:t>Demonstration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Q175331</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demonstration that triggered the attack</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1956108"/>
                  </a:ext>
                </a:extLst>
              </a:tr>
              <a:tr h="455013">
                <a:tc>
                  <a:txBody>
                    <a:bodyPr/>
                    <a:lstStyle/>
                    <a:p>
                      <a:r>
                        <a:rPr lang="en-US" sz="1400" b="1" dirty="0">
                          <a:solidFill>
                            <a:srgbClr val="000000"/>
                          </a:solidFill>
                          <a:effectLst/>
                          <a:latin typeface="Helvetica Neue" panose="02000503000000020004" pitchFamily="2" charset="0"/>
                        </a:rPr>
                        <a:t>Post-Attack Demonstration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Q175331</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demonstration after the attack</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491660"/>
                  </a:ext>
                </a:extLst>
              </a:tr>
              <a:tr h="455013">
                <a:tc>
                  <a:txBody>
                    <a:bodyPr/>
                    <a:lstStyle/>
                    <a:p>
                      <a:r>
                        <a:rPr lang="en-US" sz="1400" b="1" dirty="0">
                          <a:solidFill>
                            <a:srgbClr val="000000"/>
                          </a:solidFill>
                          <a:effectLst/>
                          <a:latin typeface="Helvetica Neue" panose="02000503000000020004" pitchFamily="2" charset="0"/>
                        </a:rPr>
                        <a:t>Retaliatory attack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Q1174599</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attack after the previous attack</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9039726"/>
                  </a:ext>
                </a:extLst>
              </a:tr>
              <a:tr h="241653">
                <a:tc>
                  <a:txBody>
                    <a:bodyPr/>
                    <a:lstStyle/>
                    <a:p>
                      <a:r>
                        <a:rPr lang="en-US" sz="1400" b="1" dirty="0">
                          <a:solidFill>
                            <a:srgbClr val="000000"/>
                          </a:solidFill>
                          <a:effectLst/>
                          <a:latin typeface="Helvetica Neue" panose="02000503000000020004" pitchFamily="2" charset="0"/>
                        </a:rPr>
                        <a:t>Indict suspect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Q19357312</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accusation of the attacker</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193746"/>
                  </a:ext>
                </a:extLst>
              </a:tr>
              <a:tr h="265948">
                <a:tc>
                  <a:txBody>
                    <a:bodyPr/>
                    <a:lstStyle/>
                    <a:p>
                      <a:r>
                        <a:rPr lang="en-US" sz="1400" b="1" dirty="0">
                          <a:solidFill>
                            <a:srgbClr val="000000"/>
                          </a:solidFill>
                          <a:effectLst/>
                          <a:latin typeface="Helvetica Neue" panose="02000503000000020004" pitchFamily="2" charset="0"/>
                        </a:rPr>
                        <a:t>Correspondence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Q1472062</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t>
                      </a:r>
                      <a:r>
                        <a:rPr lang="en-US" sz="1400" dirty="0" err="1">
                          <a:solidFill>
                            <a:srgbClr val="000000"/>
                          </a:solidFill>
                          <a:effectLst/>
                          <a:latin typeface="Helvetica Neue" panose="02000503000000020004" pitchFamily="2" charset="0"/>
                        </a:rPr>
                        <a:t>remote_communication</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2660655"/>
                  </a:ext>
                </a:extLst>
              </a:tr>
              <a:tr h="241653">
                <a:tc>
                  <a:txBody>
                    <a:bodyPr/>
                    <a:lstStyle/>
                    <a:p>
                      <a:r>
                        <a:rPr lang="en-US" sz="1400" b="1" dirty="0">
                          <a:solidFill>
                            <a:srgbClr val="000000"/>
                          </a:solidFill>
                          <a:effectLst/>
                          <a:latin typeface="Helvetica Neue" panose="02000503000000020004" pitchFamily="2" charset="0"/>
                        </a:rPr>
                        <a:t>Convict accused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Q2916183</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conviction of the attacker</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249116"/>
                  </a:ext>
                </a:extLst>
              </a:tr>
              <a:tr h="265948">
                <a:tc>
                  <a:txBody>
                    <a:bodyPr/>
                    <a:lstStyle/>
                    <a:p>
                      <a:r>
                        <a:rPr lang="en-US" sz="1400" b="1" dirty="0">
                          <a:solidFill>
                            <a:srgbClr val="000000"/>
                          </a:solidFill>
                          <a:effectLst/>
                          <a:latin typeface="Helvetica Neue" panose="02000503000000020004" pitchFamily="2" charset="0"/>
                        </a:rPr>
                        <a:t>Broadcast decision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Q567303</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announcement</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5788754"/>
                  </a:ext>
                </a:extLst>
              </a:tr>
              <a:tr h="241653">
                <a:tc>
                  <a:txBody>
                    <a:bodyPr/>
                    <a:lstStyle/>
                    <a:p>
                      <a:r>
                        <a:rPr lang="en-US" sz="1400" b="1" dirty="0">
                          <a:solidFill>
                            <a:srgbClr val="000000"/>
                          </a:solidFill>
                          <a:effectLst/>
                          <a:latin typeface="Helvetica Neue" panose="02000503000000020004" pitchFamily="2" charset="0"/>
                        </a:rPr>
                        <a:t>Issue sentence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Q1763090</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sentence</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0414271"/>
                  </a:ext>
                </a:extLst>
              </a:tr>
            </a:tbl>
          </a:graphicData>
        </a:graphic>
      </p:graphicFrame>
    </p:spTree>
    <p:extLst>
      <p:ext uri="{BB962C8B-B14F-4D97-AF65-F5344CB8AC3E}">
        <p14:creationId xmlns:p14="http://schemas.microsoft.com/office/powerpoint/2010/main" val="2684926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2"/>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a:t>Overview</a:t>
            </a:r>
            <a:endParaRPr/>
          </a:p>
        </p:txBody>
      </p:sp>
      <p:pic>
        <p:nvPicPr>
          <p:cNvPr id="2" name="Picture 1">
            <a:extLst>
              <a:ext uri="{FF2B5EF4-FFF2-40B4-BE49-F238E27FC236}">
                <a16:creationId xmlns:a16="http://schemas.microsoft.com/office/drawing/2014/main" id="{26AF9A11-EC8C-4DAD-3962-6412E24FC4C6}"/>
              </a:ext>
            </a:extLst>
          </p:cNvPr>
          <p:cNvPicPr>
            <a:picLocks noChangeAspect="1"/>
          </p:cNvPicPr>
          <p:nvPr/>
        </p:nvPicPr>
        <p:blipFill>
          <a:blip r:embed="rId3"/>
          <a:stretch>
            <a:fillRect/>
          </a:stretch>
        </p:blipFill>
        <p:spPr>
          <a:xfrm>
            <a:off x="415600" y="1412891"/>
            <a:ext cx="10760765" cy="4851743"/>
          </a:xfrm>
          <a:prstGeom prst="rect">
            <a:avLst/>
          </a:prstGeom>
        </p:spPr>
      </p:pic>
    </p:spTree>
    <p:extLst>
      <p:ext uri="{BB962C8B-B14F-4D97-AF65-F5344CB8AC3E}">
        <p14:creationId xmlns:p14="http://schemas.microsoft.com/office/powerpoint/2010/main" val="2448196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A0077-A45A-0648-B83E-1D92FD292819}"/>
              </a:ext>
            </a:extLst>
          </p:cNvPr>
          <p:cNvSpPr>
            <a:spLocks noGrp="1"/>
          </p:cNvSpPr>
          <p:nvPr>
            <p:ph type="title"/>
          </p:nvPr>
        </p:nvSpPr>
        <p:spPr/>
        <p:txBody>
          <a:bodyPr>
            <a:normAutofit fontScale="90000"/>
          </a:bodyPr>
          <a:lstStyle/>
          <a:p>
            <a:r>
              <a:rPr lang="en-US" dirty="0"/>
              <a:t>General Attack</a:t>
            </a:r>
          </a:p>
        </p:txBody>
      </p:sp>
      <p:pic>
        <p:nvPicPr>
          <p:cNvPr id="4" name="Picture 3" descr="Chart, radar chart&#10;&#10;Description automatically generated">
            <a:extLst>
              <a:ext uri="{FF2B5EF4-FFF2-40B4-BE49-F238E27FC236}">
                <a16:creationId xmlns:a16="http://schemas.microsoft.com/office/drawing/2014/main" id="{B230AB85-AB55-A547-B1E3-B73A9348E892}"/>
              </a:ext>
            </a:extLst>
          </p:cNvPr>
          <p:cNvPicPr>
            <a:picLocks noChangeAspect="1"/>
          </p:cNvPicPr>
          <p:nvPr/>
        </p:nvPicPr>
        <p:blipFill>
          <a:blip r:embed="rId2"/>
          <a:stretch>
            <a:fillRect/>
          </a:stretch>
        </p:blipFill>
        <p:spPr>
          <a:xfrm>
            <a:off x="1727200" y="1636716"/>
            <a:ext cx="8737600" cy="4199467"/>
          </a:xfrm>
          <a:prstGeom prst="rect">
            <a:avLst/>
          </a:prstGeom>
        </p:spPr>
      </p:pic>
    </p:spTree>
    <p:extLst>
      <p:ext uri="{BB962C8B-B14F-4D97-AF65-F5344CB8AC3E}">
        <p14:creationId xmlns:p14="http://schemas.microsoft.com/office/powerpoint/2010/main" val="8079010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538372"/>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General Attack: Contributory Factors</a:t>
            </a:r>
            <a:endParaRPr dirty="0"/>
          </a:p>
        </p:txBody>
      </p:sp>
      <p:pic>
        <p:nvPicPr>
          <p:cNvPr id="64" name="Google Shape;64;p14"/>
          <p:cNvPicPr preferRelativeResize="0"/>
          <p:nvPr/>
        </p:nvPicPr>
        <p:blipFill>
          <a:blip r:embed="rId3">
            <a:alphaModFix/>
          </a:blip>
          <a:stretch>
            <a:fillRect/>
          </a:stretch>
        </p:blipFill>
        <p:spPr>
          <a:xfrm>
            <a:off x="8981267" y="6003600"/>
            <a:ext cx="1778133" cy="173133"/>
          </a:xfrm>
          <a:prstGeom prst="rect">
            <a:avLst/>
          </a:prstGeom>
          <a:noFill/>
          <a:ln>
            <a:noFill/>
          </a:ln>
        </p:spPr>
      </p:pic>
      <p:pic>
        <p:nvPicPr>
          <p:cNvPr id="65" name="Google Shape;65;p14"/>
          <p:cNvPicPr preferRelativeResize="0"/>
          <p:nvPr/>
        </p:nvPicPr>
        <p:blipFill>
          <a:blip r:embed="rId3">
            <a:alphaModFix/>
          </a:blip>
          <a:stretch>
            <a:fillRect/>
          </a:stretch>
        </p:blipFill>
        <p:spPr>
          <a:xfrm rot="1441243">
            <a:off x="10232363" y="4937932"/>
            <a:ext cx="554512" cy="173136"/>
          </a:xfrm>
          <a:prstGeom prst="rect">
            <a:avLst/>
          </a:prstGeom>
          <a:noFill/>
          <a:ln>
            <a:noFill/>
          </a:ln>
        </p:spPr>
      </p:pic>
      <p:pic>
        <p:nvPicPr>
          <p:cNvPr id="66" name="Google Shape;66;p14"/>
          <p:cNvPicPr preferRelativeResize="0"/>
          <p:nvPr/>
        </p:nvPicPr>
        <p:blipFill>
          <a:blip r:embed="rId3">
            <a:alphaModFix/>
          </a:blip>
          <a:stretch>
            <a:fillRect/>
          </a:stretch>
        </p:blipFill>
        <p:spPr>
          <a:xfrm rot="-1431565">
            <a:off x="8431397" y="6353829"/>
            <a:ext cx="188180" cy="173132"/>
          </a:xfrm>
          <a:prstGeom prst="rect">
            <a:avLst/>
          </a:prstGeom>
          <a:noFill/>
          <a:ln>
            <a:noFill/>
          </a:ln>
        </p:spPr>
      </p:pic>
      <p:graphicFrame>
        <p:nvGraphicFramePr>
          <p:cNvPr id="67" name="Google Shape;67;p14"/>
          <p:cNvGraphicFramePr/>
          <p:nvPr/>
        </p:nvGraphicFramePr>
        <p:xfrm>
          <a:off x="7540487" y="1415143"/>
          <a:ext cx="4536749" cy="1692802"/>
        </p:xfrm>
        <a:graphic>
          <a:graphicData uri="http://schemas.openxmlformats.org/drawingml/2006/table">
            <a:tbl>
              <a:tblPr>
                <a:noFill/>
              </a:tblPr>
              <a:tblGrid>
                <a:gridCol w="1788571">
                  <a:extLst>
                    <a:ext uri="{9D8B030D-6E8A-4147-A177-3AD203B41FA5}">
                      <a16:colId xmlns:a16="http://schemas.microsoft.com/office/drawing/2014/main" val="20000"/>
                    </a:ext>
                  </a:extLst>
                </a:gridCol>
                <a:gridCol w="1099457">
                  <a:extLst>
                    <a:ext uri="{9D8B030D-6E8A-4147-A177-3AD203B41FA5}">
                      <a16:colId xmlns:a16="http://schemas.microsoft.com/office/drawing/2014/main" val="20001"/>
                    </a:ext>
                  </a:extLst>
                </a:gridCol>
                <a:gridCol w="1648721">
                  <a:extLst>
                    <a:ext uri="{9D8B030D-6E8A-4147-A177-3AD203B41FA5}">
                      <a16:colId xmlns:a16="http://schemas.microsoft.com/office/drawing/2014/main" val="20002"/>
                    </a:ext>
                  </a:extLst>
                </a:gridCol>
              </a:tblGrid>
              <a:tr h="846401">
                <a:tc>
                  <a:txBody>
                    <a:bodyPr/>
                    <a:lstStyle/>
                    <a:p>
                      <a:pPr marL="0" lvl="0" indent="0" algn="l" rtl="0">
                        <a:lnSpc>
                          <a:spcPct val="115000"/>
                        </a:lnSpc>
                        <a:spcBef>
                          <a:spcPts val="0"/>
                        </a:spcBef>
                        <a:spcAft>
                          <a:spcPts val="0"/>
                        </a:spcAft>
                        <a:buNone/>
                      </a:pPr>
                      <a:r>
                        <a:rPr lang="en-US" sz="1300" b="1" dirty="0"/>
                        <a:t>Motivating Attack</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Q1174599</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Motivation for attack</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846401">
                <a:tc>
                  <a:txBody>
                    <a:bodyPr/>
                    <a:lstStyle/>
                    <a:p>
                      <a:pPr algn="l"/>
                      <a:r>
                        <a:rPr lang="en-US" sz="1500" b="1" dirty="0">
                          <a:solidFill>
                            <a:srgbClr val="000000"/>
                          </a:solidFill>
                          <a:effectLst/>
                          <a:latin typeface="+mn-lt"/>
                        </a:rPr>
                        <a:t> Demonstration </a:t>
                      </a:r>
                      <a:endParaRPr lang="en-US" sz="1500" b="1" dirty="0">
                        <a:effectLst/>
                        <a:latin typeface="+mn-lt"/>
                      </a:endParaRPr>
                    </a:p>
                  </a:txBody>
                  <a:tcPr marL="8647" marR="8647" marT="8647" marB="8647"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algn="l"/>
                      <a:r>
                        <a:rPr lang="en-US" sz="1500" dirty="0">
                          <a:solidFill>
                            <a:srgbClr val="000000"/>
                          </a:solidFill>
                          <a:effectLst/>
                          <a:latin typeface="+mn-lt"/>
                        </a:rPr>
                        <a:t>Q175331</a:t>
                      </a:r>
                      <a:endParaRPr lang="en-US" sz="1500" dirty="0">
                        <a:effectLst/>
                        <a:latin typeface="+mn-lt"/>
                      </a:endParaRPr>
                    </a:p>
                  </a:txBody>
                  <a:tcPr marL="8647" marR="8647" marT="8647" marB="8647"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algn="l"/>
                      <a:r>
                        <a:rPr lang="en-US" sz="1500" dirty="0">
                          <a:solidFill>
                            <a:srgbClr val="000000"/>
                          </a:solidFill>
                          <a:effectLst/>
                          <a:latin typeface="+mn-lt"/>
                        </a:rPr>
                        <a:t> demonstration that triggered the bomb</a:t>
                      </a:r>
                      <a:endParaRPr lang="en-US" sz="1500" dirty="0">
                        <a:effectLst/>
                        <a:latin typeface="+mn-lt"/>
                      </a:endParaRPr>
                    </a:p>
                  </a:txBody>
                  <a:tcPr marL="8647" marR="8647" marT="8647" marB="8647"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3"/>
                  </a:ext>
                </a:extLst>
              </a:tr>
            </a:tbl>
          </a:graphicData>
        </a:graphic>
      </p:graphicFrame>
      <p:pic>
        <p:nvPicPr>
          <p:cNvPr id="4" name="Picture 3" descr="Diagram&#10;&#10;Description automatically generated">
            <a:extLst>
              <a:ext uri="{FF2B5EF4-FFF2-40B4-BE49-F238E27FC236}">
                <a16:creationId xmlns:a16="http://schemas.microsoft.com/office/drawing/2014/main" id="{BB47A71F-677B-D441-B0D4-22FD1F894ACF}"/>
              </a:ext>
            </a:extLst>
          </p:cNvPr>
          <p:cNvPicPr>
            <a:picLocks noChangeAspect="1"/>
          </p:cNvPicPr>
          <p:nvPr/>
        </p:nvPicPr>
        <p:blipFill>
          <a:blip r:embed="rId4"/>
          <a:stretch>
            <a:fillRect/>
          </a:stretch>
        </p:blipFill>
        <p:spPr>
          <a:xfrm>
            <a:off x="629036" y="1592279"/>
            <a:ext cx="6502400" cy="3877733"/>
          </a:xfrm>
          <a:prstGeom prst="rect">
            <a:avLst/>
          </a:prstGeom>
        </p:spPr>
      </p:pic>
    </p:spTree>
    <p:extLst>
      <p:ext uri="{BB962C8B-B14F-4D97-AF65-F5344CB8AC3E}">
        <p14:creationId xmlns:p14="http://schemas.microsoft.com/office/powerpoint/2010/main" val="4164766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538372"/>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General Attack: Planning</a:t>
            </a:r>
            <a:endParaRPr dirty="0"/>
          </a:p>
        </p:txBody>
      </p:sp>
      <p:pic>
        <p:nvPicPr>
          <p:cNvPr id="64" name="Google Shape;64;p14"/>
          <p:cNvPicPr preferRelativeResize="0"/>
          <p:nvPr/>
        </p:nvPicPr>
        <p:blipFill>
          <a:blip r:embed="rId3">
            <a:alphaModFix/>
          </a:blip>
          <a:stretch>
            <a:fillRect/>
          </a:stretch>
        </p:blipFill>
        <p:spPr>
          <a:xfrm>
            <a:off x="8981267" y="6003600"/>
            <a:ext cx="1778133" cy="173133"/>
          </a:xfrm>
          <a:prstGeom prst="rect">
            <a:avLst/>
          </a:prstGeom>
          <a:noFill/>
          <a:ln>
            <a:noFill/>
          </a:ln>
        </p:spPr>
      </p:pic>
      <p:pic>
        <p:nvPicPr>
          <p:cNvPr id="65" name="Google Shape;65;p14"/>
          <p:cNvPicPr preferRelativeResize="0"/>
          <p:nvPr/>
        </p:nvPicPr>
        <p:blipFill>
          <a:blip r:embed="rId3">
            <a:alphaModFix/>
          </a:blip>
          <a:stretch>
            <a:fillRect/>
          </a:stretch>
        </p:blipFill>
        <p:spPr>
          <a:xfrm rot="1441243">
            <a:off x="10232363" y="4937932"/>
            <a:ext cx="554512" cy="173136"/>
          </a:xfrm>
          <a:prstGeom prst="rect">
            <a:avLst/>
          </a:prstGeom>
          <a:noFill/>
          <a:ln>
            <a:noFill/>
          </a:ln>
        </p:spPr>
      </p:pic>
      <p:pic>
        <p:nvPicPr>
          <p:cNvPr id="66" name="Google Shape;66;p14"/>
          <p:cNvPicPr preferRelativeResize="0"/>
          <p:nvPr/>
        </p:nvPicPr>
        <p:blipFill>
          <a:blip r:embed="rId3">
            <a:alphaModFix/>
          </a:blip>
          <a:stretch>
            <a:fillRect/>
          </a:stretch>
        </p:blipFill>
        <p:spPr>
          <a:xfrm rot="-1431565">
            <a:off x="8431397" y="6353829"/>
            <a:ext cx="188180" cy="173132"/>
          </a:xfrm>
          <a:prstGeom prst="rect">
            <a:avLst/>
          </a:prstGeom>
          <a:noFill/>
          <a:ln>
            <a:noFill/>
          </a:ln>
        </p:spPr>
      </p:pic>
      <p:graphicFrame>
        <p:nvGraphicFramePr>
          <p:cNvPr id="67" name="Google Shape;67;p14"/>
          <p:cNvGraphicFramePr/>
          <p:nvPr>
            <p:extLst>
              <p:ext uri="{D42A27DB-BD31-4B8C-83A1-F6EECF244321}">
                <p14:modId xmlns:p14="http://schemas.microsoft.com/office/powerpoint/2010/main" val="3096167347"/>
              </p:ext>
            </p:extLst>
          </p:nvPr>
        </p:nvGraphicFramePr>
        <p:xfrm>
          <a:off x="7540487" y="1415143"/>
          <a:ext cx="4536749" cy="2539203"/>
        </p:xfrm>
        <a:graphic>
          <a:graphicData uri="http://schemas.openxmlformats.org/drawingml/2006/table">
            <a:tbl>
              <a:tblPr>
                <a:noFill/>
              </a:tblPr>
              <a:tblGrid>
                <a:gridCol w="1788571">
                  <a:extLst>
                    <a:ext uri="{9D8B030D-6E8A-4147-A177-3AD203B41FA5}">
                      <a16:colId xmlns:a16="http://schemas.microsoft.com/office/drawing/2014/main" val="20000"/>
                    </a:ext>
                  </a:extLst>
                </a:gridCol>
                <a:gridCol w="1099457">
                  <a:extLst>
                    <a:ext uri="{9D8B030D-6E8A-4147-A177-3AD203B41FA5}">
                      <a16:colId xmlns:a16="http://schemas.microsoft.com/office/drawing/2014/main" val="20001"/>
                    </a:ext>
                  </a:extLst>
                </a:gridCol>
                <a:gridCol w="1648721">
                  <a:extLst>
                    <a:ext uri="{9D8B030D-6E8A-4147-A177-3AD203B41FA5}">
                      <a16:colId xmlns:a16="http://schemas.microsoft.com/office/drawing/2014/main" val="20002"/>
                    </a:ext>
                  </a:extLst>
                </a:gridCol>
              </a:tblGrid>
              <a:tr h="846401">
                <a:tc>
                  <a:txBody>
                    <a:bodyPr/>
                    <a:lstStyle/>
                    <a:p>
                      <a:pPr marL="0" lvl="0" indent="0" algn="l" rtl="0">
                        <a:lnSpc>
                          <a:spcPct val="115000"/>
                        </a:lnSpc>
                        <a:spcBef>
                          <a:spcPts val="0"/>
                        </a:spcBef>
                        <a:spcAft>
                          <a:spcPts val="0"/>
                        </a:spcAft>
                        <a:buNone/>
                      </a:pPr>
                      <a:r>
                        <a:rPr lang="en" sz="1300" b="1" dirty="0"/>
                        <a:t>Talk to leader</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Q1472062</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asking the leader about the bomb plan</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r h="846401">
                <a:tc>
                  <a:txBody>
                    <a:bodyPr/>
                    <a:lstStyle/>
                    <a:p>
                      <a:pPr marL="0" lvl="0" indent="0" algn="l" rtl="0">
                        <a:lnSpc>
                          <a:spcPct val="115000"/>
                        </a:lnSpc>
                        <a:spcBef>
                          <a:spcPts val="0"/>
                        </a:spcBef>
                        <a:spcAft>
                          <a:spcPts val="0"/>
                        </a:spcAft>
                        <a:buNone/>
                      </a:pPr>
                      <a:r>
                        <a:rPr lang="en" sz="1300" b="1" dirty="0"/>
                        <a:t>Determine attack target</a:t>
                      </a:r>
                      <a:endParaRPr sz="13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Q1665268</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requester asks to determine a specific target</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2"/>
                  </a:ext>
                </a:extLst>
              </a:tr>
              <a:tr h="846401">
                <a:tc>
                  <a:txBody>
                    <a:bodyPr/>
                    <a:lstStyle/>
                    <a:p>
                      <a:pPr marL="0" lvl="0" indent="0" algn="l" rtl="0">
                        <a:lnSpc>
                          <a:spcPct val="115000"/>
                        </a:lnSpc>
                        <a:spcBef>
                          <a:spcPts val="0"/>
                        </a:spcBef>
                        <a:spcAft>
                          <a:spcPts val="0"/>
                        </a:spcAft>
                        <a:buNone/>
                      </a:pPr>
                      <a:r>
                        <a:rPr lang="en" sz="1300" b="1" dirty="0"/>
                        <a:t>Purchase Attack Instrument</a:t>
                      </a:r>
                      <a:endParaRPr sz="13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Q21651837</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Purchase Attack Instrument</a:t>
                      </a:r>
                      <a:endParaRPr sz="13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4"/>
                  </a:ext>
                </a:extLst>
              </a:tr>
            </a:tbl>
          </a:graphicData>
        </a:graphic>
      </p:graphicFrame>
      <p:pic>
        <p:nvPicPr>
          <p:cNvPr id="4" name="Picture 3" descr="Diagram&#10;&#10;Description automatically generated">
            <a:extLst>
              <a:ext uri="{FF2B5EF4-FFF2-40B4-BE49-F238E27FC236}">
                <a16:creationId xmlns:a16="http://schemas.microsoft.com/office/drawing/2014/main" id="{0EC43AE1-6731-D748-89AF-581C072BC372}"/>
              </a:ext>
            </a:extLst>
          </p:cNvPr>
          <p:cNvPicPr>
            <a:picLocks noChangeAspect="1"/>
          </p:cNvPicPr>
          <p:nvPr/>
        </p:nvPicPr>
        <p:blipFill>
          <a:blip r:embed="rId4"/>
          <a:stretch>
            <a:fillRect/>
          </a:stretch>
        </p:blipFill>
        <p:spPr>
          <a:xfrm>
            <a:off x="218219" y="1871679"/>
            <a:ext cx="7112000" cy="3318933"/>
          </a:xfrm>
          <a:prstGeom prst="rect">
            <a:avLst/>
          </a:prstGeom>
        </p:spPr>
      </p:pic>
    </p:spTree>
    <p:extLst>
      <p:ext uri="{BB962C8B-B14F-4D97-AF65-F5344CB8AC3E}">
        <p14:creationId xmlns:p14="http://schemas.microsoft.com/office/powerpoint/2010/main" val="1806278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General Attack: Execution</a:t>
            </a:r>
            <a:endParaRPr dirty="0"/>
          </a:p>
        </p:txBody>
      </p:sp>
      <p:graphicFrame>
        <p:nvGraphicFramePr>
          <p:cNvPr id="84" name="Google Shape;84;p15"/>
          <p:cNvGraphicFramePr/>
          <p:nvPr>
            <p:extLst>
              <p:ext uri="{D42A27DB-BD31-4B8C-83A1-F6EECF244321}">
                <p14:modId xmlns:p14="http://schemas.microsoft.com/office/powerpoint/2010/main" val="1115488898"/>
              </p:ext>
            </p:extLst>
          </p:nvPr>
        </p:nvGraphicFramePr>
        <p:xfrm>
          <a:off x="7018848" y="1267588"/>
          <a:ext cx="5028688" cy="2945660"/>
        </p:xfrm>
        <a:graphic>
          <a:graphicData uri="http://schemas.openxmlformats.org/drawingml/2006/table">
            <a:tbl>
              <a:tblPr>
                <a:noFill/>
              </a:tblPr>
              <a:tblGrid>
                <a:gridCol w="1948031">
                  <a:extLst>
                    <a:ext uri="{9D8B030D-6E8A-4147-A177-3AD203B41FA5}">
                      <a16:colId xmlns:a16="http://schemas.microsoft.com/office/drawing/2014/main" val="20000"/>
                    </a:ext>
                  </a:extLst>
                </a:gridCol>
                <a:gridCol w="1160416">
                  <a:extLst>
                    <a:ext uri="{9D8B030D-6E8A-4147-A177-3AD203B41FA5}">
                      <a16:colId xmlns:a16="http://schemas.microsoft.com/office/drawing/2014/main" val="20001"/>
                    </a:ext>
                  </a:extLst>
                </a:gridCol>
                <a:gridCol w="1920241">
                  <a:extLst>
                    <a:ext uri="{9D8B030D-6E8A-4147-A177-3AD203B41FA5}">
                      <a16:colId xmlns:a16="http://schemas.microsoft.com/office/drawing/2014/main" val="20002"/>
                    </a:ext>
                  </a:extLst>
                </a:gridCol>
              </a:tblGrid>
              <a:tr h="577935">
                <a:tc>
                  <a:txBody>
                    <a:bodyPr/>
                    <a:lstStyle/>
                    <a:p>
                      <a:pPr marL="0" lvl="0" indent="0" algn="l" rtl="0">
                        <a:lnSpc>
                          <a:spcPct val="115000"/>
                        </a:lnSpc>
                        <a:spcBef>
                          <a:spcPts val="0"/>
                        </a:spcBef>
                        <a:spcAft>
                          <a:spcPts val="0"/>
                        </a:spcAft>
                        <a:buNone/>
                      </a:pPr>
                      <a:r>
                        <a:rPr lang="en" sz="1400" b="1" dirty="0"/>
                        <a:t>Announce Attack</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Q325980</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announce the possible bombing </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428746305"/>
                  </a:ext>
                </a:extLst>
              </a:tr>
              <a:tr h="473545">
                <a:tc>
                  <a:txBody>
                    <a:bodyPr/>
                    <a:lstStyle/>
                    <a:p>
                      <a:pPr marL="0" lvl="0" indent="0" algn="l" rtl="0">
                        <a:lnSpc>
                          <a:spcPct val="115000"/>
                        </a:lnSpc>
                        <a:spcBef>
                          <a:spcPts val="0"/>
                        </a:spcBef>
                        <a:spcAft>
                          <a:spcPts val="0"/>
                        </a:spcAft>
                        <a:buNone/>
                      </a:pPr>
                      <a:r>
                        <a:rPr lang="en-US" sz="1400" b="1" dirty="0"/>
                        <a:t>Attack</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t>Q1174599</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t>attack</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623013615"/>
                  </a:ext>
                </a:extLst>
              </a:tr>
              <a:tr h="473545">
                <a:tc>
                  <a:txBody>
                    <a:bodyPr/>
                    <a:lstStyle/>
                    <a:p>
                      <a:pPr marL="0" lvl="0" indent="0" algn="l" rtl="0">
                        <a:lnSpc>
                          <a:spcPct val="115000"/>
                        </a:lnSpc>
                        <a:spcBef>
                          <a:spcPts val="0"/>
                        </a:spcBef>
                        <a:spcAft>
                          <a:spcPts val="0"/>
                        </a:spcAft>
                        <a:buNone/>
                      </a:pPr>
                      <a:r>
                        <a:rPr lang="en" sz="1400" b="1" dirty="0"/>
                        <a:t>Death</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Q4</a:t>
                      </a:r>
                      <a:endParaRPr sz="14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death of victims</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008641156"/>
                  </a:ext>
                </a:extLst>
              </a:tr>
              <a:tr h="473545">
                <a:tc>
                  <a:txBody>
                    <a:bodyPr/>
                    <a:lstStyle/>
                    <a:p>
                      <a:pPr marL="0" lvl="0" indent="0" algn="l" rtl="0">
                        <a:lnSpc>
                          <a:spcPct val="115000"/>
                        </a:lnSpc>
                        <a:spcBef>
                          <a:spcPts val="0"/>
                        </a:spcBef>
                        <a:spcAft>
                          <a:spcPts val="0"/>
                        </a:spcAft>
                        <a:buNone/>
                      </a:pPr>
                      <a:r>
                        <a:rPr lang="en" sz="1400" b="1" dirty="0"/>
                        <a:t>Damage</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Q481609</a:t>
                      </a:r>
                      <a:endParaRPr sz="14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damage of the target</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551001827"/>
                  </a:ext>
                </a:extLst>
              </a:tr>
              <a:tr h="473545">
                <a:tc>
                  <a:txBody>
                    <a:bodyPr/>
                    <a:lstStyle/>
                    <a:p>
                      <a:pPr marL="0" lvl="0" indent="0" algn="l" rtl="0">
                        <a:lnSpc>
                          <a:spcPct val="115000"/>
                        </a:lnSpc>
                        <a:spcBef>
                          <a:spcPts val="0"/>
                        </a:spcBef>
                        <a:spcAft>
                          <a:spcPts val="0"/>
                        </a:spcAft>
                        <a:buNone/>
                      </a:pPr>
                      <a:r>
                        <a:rPr lang="en" sz="1400" b="1" dirty="0"/>
                        <a:t>Injure</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Q193078</a:t>
                      </a:r>
                      <a:endParaRPr sz="14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injury of victims</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51722876"/>
                  </a:ext>
                </a:extLst>
              </a:tr>
              <a:tr h="473545">
                <a:tc>
                  <a:txBody>
                    <a:bodyPr/>
                    <a:lstStyle/>
                    <a:p>
                      <a:pPr marL="0" lvl="0" indent="0" algn="l" rtl="0">
                        <a:lnSpc>
                          <a:spcPct val="115000"/>
                        </a:lnSpc>
                        <a:spcBef>
                          <a:spcPts val="0"/>
                        </a:spcBef>
                        <a:spcAft>
                          <a:spcPts val="0"/>
                        </a:spcAft>
                        <a:buNone/>
                      </a:pPr>
                      <a:r>
                        <a:rPr lang="en" sz="1400" b="1" dirty="0"/>
                        <a:t>Destruction</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Q17781833</a:t>
                      </a:r>
                      <a:endParaRPr sz="14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destruction of the target</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324573841"/>
                  </a:ext>
                </a:extLst>
              </a:tr>
            </a:tbl>
          </a:graphicData>
        </a:graphic>
      </p:graphicFrame>
      <p:pic>
        <p:nvPicPr>
          <p:cNvPr id="3" name="Picture 2" descr="Diagram&#10;&#10;Description automatically generated">
            <a:extLst>
              <a:ext uri="{FF2B5EF4-FFF2-40B4-BE49-F238E27FC236}">
                <a16:creationId xmlns:a16="http://schemas.microsoft.com/office/drawing/2014/main" id="{E9845D99-397B-2C4D-81CB-68BFD15946E0}"/>
              </a:ext>
            </a:extLst>
          </p:cNvPr>
          <p:cNvPicPr>
            <a:picLocks noChangeAspect="1"/>
          </p:cNvPicPr>
          <p:nvPr/>
        </p:nvPicPr>
        <p:blipFill>
          <a:blip r:embed="rId3"/>
          <a:stretch>
            <a:fillRect/>
          </a:stretch>
        </p:blipFill>
        <p:spPr>
          <a:xfrm>
            <a:off x="1" y="1626179"/>
            <a:ext cx="6834473" cy="4172972"/>
          </a:xfrm>
          <a:prstGeom prst="rect">
            <a:avLst/>
          </a:prstGeom>
        </p:spPr>
      </p:pic>
    </p:spTree>
    <p:extLst>
      <p:ext uri="{BB962C8B-B14F-4D97-AF65-F5344CB8AC3E}">
        <p14:creationId xmlns:p14="http://schemas.microsoft.com/office/powerpoint/2010/main" val="201170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General Attack: Response</a:t>
            </a:r>
            <a:endParaRPr dirty="0"/>
          </a:p>
        </p:txBody>
      </p:sp>
      <p:pic>
        <p:nvPicPr>
          <p:cNvPr id="4" name="Picture 3" descr="Chart&#10;&#10;Description automatically generated with medium confidence">
            <a:extLst>
              <a:ext uri="{FF2B5EF4-FFF2-40B4-BE49-F238E27FC236}">
                <a16:creationId xmlns:a16="http://schemas.microsoft.com/office/drawing/2014/main" id="{0AC8A781-CA09-164D-B9D0-90F5347AAE23}"/>
              </a:ext>
            </a:extLst>
          </p:cNvPr>
          <p:cNvPicPr>
            <a:picLocks noChangeAspect="1"/>
          </p:cNvPicPr>
          <p:nvPr/>
        </p:nvPicPr>
        <p:blipFill>
          <a:blip r:embed="rId3"/>
          <a:stretch>
            <a:fillRect/>
          </a:stretch>
        </p:blipFill>
        <p:spPr>
          <a:xfrm>
            <a:off x="2120053" y="1770121"/>
            <a:ext cx="7569936" cy="4336177"/>
          </a:xfrm>
          <a:prstGeom prst="rect">
            <a:avLst/>
          </a:prstGeom>
        </p:spPr>
      </p:pic>
    </p:spTree>
    <p:extLst>
      <p:ext uri="{BB962C8B-B14F-4D97-AF65-F5344CB8AC3E}">
        <p14:creationId xmlns:p14="http://schemas.microsoft.com/office/powerpoint/2010/main" val="27456465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General Attack: Emergency Evacuation</a:t>
            </a:r>
            <a:endParaRPr dirty="0"/>
          </a:p>
        </p:txBody>
      </p:sp>
      <p:pic>
        <p:nvPicPr>
          <p:cNvPr id="3" name="Picture 2" descr="Diagram&#10;&#10;Description automatically generated">
            <a:extLst>
              <a:ext uri="{FF2B5EF4-FFF2-40B4-BE49-F238E27FC236}">
                <a16:creationId xmlns:a16="http://schemas.microsoft.com/office/drawing/2014/main" id="{3C4B5A0E-4EEE-E342-9F96-B61DB409EB38}"/>
              </a:ext>
            </a:extLst>
          </p:cNvPr>
          <p:cNvPicPr>
            <a:picLocks noChangeAspect="1"/>
          </p:cNvPicPr>
          <p:nvPr/>
        </p:nvPicPr>
        <p:blipFill>
          <a:blip r:embed="rId3"/>
          <a:stretch>
            <a:fillRect/>
          </a:stretch>
        </p:blipFill>
        <p:spPr>
          <a:xfrm>
            <a:off x="76127" y="1675700"/>
            <a:ext cx="7078133" cy="4588933"/>
          </a:xfrm>
          <a:prstGeom prst="rect">
            <a:avLst/>
          </a:prstGeom>
        </p:spPr>
      </p:pic>
      <p:graphicFrame>
        <p:nvGraphicFramePr>
          <p:cNvPr id="6" name="Google Shape;96;p16">
            <a:extLst>
              <a:ext uri="{FF2B5EF4-FFF2-40B4-BE49-F238E27FC236}">
                <a16:creationId xmlns:a16="http://schemas.microsoft.com/office/drawing/2014/main" id="{B086E7A7-5072-C94F-B982-55BA0BAA16A8}"/>
              </a:ext>
            </a:extLst>
          </p:cNvPr>
          <p:cNvGraphicFramePr/>
          <p:nvPr>
            <p:extLst>
              <p:ext uri="{D42A27DB-BD31-4B8C-83A1-F6EECF244321}">
                <p14:modId xmlns:p14="http://schemas.microsoft.com/office/powerpoint/2010/main" val="1708636438"/>
              </p:ext>
            </p:extLst>
          </p:nvPr>
        </p:nvGraphicFramePr>
        <p:xfrm>
          <a:off x="7154260" y="1356967"/>
          <a:ext cx="4961613" cy="5117174"/>
        </p:xfrm>
        <a:graphic>
          <a:graphicData uri="http://schemas.openxmlformats.org/drawingml/2006/table">
            <a:tbl>
              <a:tblPr>
                <a:noFill/>
              </a:tblPr>
              <a:tblGrid>
                <a:gridCol w="1963557">
                  <a:extLst>
                    <a:ext uri="{9D8B030D-6E8A-4147-A177-3AD203B41FA5}">
                      <a16:colId xmlns:a16="http://schemas.microsoft.com/office/drawing/2014/main" val="20000"/>
                    </a:ext>
                  </a:extLst>
                </a:gridCol>
                <a:gridCol w="1057707">
                  <a:extLst>
                    <a:ext uri="{9D8B030D-6E8A-4147-A177-3AD203B41FA5}">
                      <a16:colId xmlns:a16="http://schemas.microsoft.com/office/drawing/2014/main" val="20001"/>
                    </a:ext>
                  </a:extLst>
                </a:gridCol>
                <a:gridCol w="1940349">
                  <a:extLst>
                    <a:ext uri="{9D8B030D-6E8A-4147-A177-3AD203B41FA5}">
                      <a16:colId xmlns:a16="http://schemas.microsoft.com/office/drawing/2014/main" val="20002"/>
                    </a:ext>
                  </a:extLst>
                </a:gridCol>
              </a:tblGrid>
              <a:tr h="656633">
                <a:tc>
                  <a:txBody>
                    <a:bodyPr/>
                    <a:lstStyle/>
                    <a:p>
                      <a:pPr marL="0" lvl="0" indent="0" algn="l" rtl="0">
                        <a:lnSpc>
                          <a:spcPct val="115000"/>
                        </a:lnSpc>
                        <a:spcBef>
                          <a:spcPts val="0"/>
                        </a:spcBef>
                        <a:spcAft>
                          <a:spcPts val="0"/>
                        </a:spcAft>
                        <a:buNone/>
                      </a:pPr>
                      <a:r>
                        <a:rPr lang="en-US" sz="1200" b="1" dirty="0"/>
                        <a:t>Contact Emergency Department</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Q1472062</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Contact the emergency department for help</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50594363"/>
                  </a:ext>
                </a:extLst>
              </a:tr>
              <a:tr h="509863">
                <a:tc>
                  <a:txBody>
                    <a:bodyPr/>
                    <a:lstStyle/>
                    <a:p>
                      <a:pPr marL="0" lvl="0" indent="0" algn="l" rtl="0">
                        <a:lnSpc>
                          <a:spcPct val="115000"/>
                        </a:lnSpc>
                        <a:spcBef>
                          <a:spcPts val="0"/>
                        </a:spcBef>
                        <a:spcAft>
                          <a:spcPts val="0"/>
                        </a:spcAft>
                        <a:buNone/>
                      </a:pPr>
                      <a:r>
                        <a:rPr lang="en-US" sz="1200" b="1" dirty="0"/>
                        <a:t>Drive</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Q7590</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Medical team drives to attack site</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126398037"/>
                  </a:ext>
                </a:extLst>
              </a:tr>
              <a:tr h="484827">
                <a:tc>
                  <a:txBody>
                    <a:bodyPr/>
                    <a:lstStyle/>
                    <a:p>
                      <a:pPr marL="0" lvl="0" indent="0" algn="l" rtl="0">
                        <a:lnSpc>
                          <a:spcPct val="115000"/>
                        </a:lnSpc>
                        <a:spcBef>
                          <a:spcPts val="0"/>
                        </a:spcBef>
                        <a:spcAft>
                          <a:spcPts val="0"/>
                        </a:spcAft>
                        <a:buNone/>
                      </a:pPr>
                      <a:r>
                        <a:rPr lang="en-US" sz="1200" b="1" dirty="0"/>
                        <a:t>Evacuation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Q606332</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Evacuate target premises</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907740495"/>
                  </a:ext>
                </a:extLst>
              </a:tr>
              <a:tr h="720175">
                <a:tc>
                  <a:txBody>
                    <a:bodyPr/>
                    <a:lstStyle/>
                    <a:p>
                      <a:pPr marL="0" lvl="0" indent="0" algn="l" rtl="0">
                        <a:lnSpc>
                          <a:spcPct val="115000"/>
                        </a:lnSpc>
                        <a:spcBef>
                          <a:spcPts val="0"/>
                        </a:spcBef>
                        <a:spcAft>
                          <a:spcPts val="0"/>
                        </a:spcAft>
                        <a:buNone/>
                      </a:pPr>
                      <a:r>
                        <a:rPr lang="en-US" sz="1200" b="1" dirty="0"/>
                        <a:t>First Aid</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Q133981</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On-site intervention, including first and immediate assistance</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462640142"/>
                  </a:ext>
                </a:extLst>
              </a:tr>
              <a:tr h="698029">
                <a:tc>
                  <a:txBody>
                    <a:bodyPr/>
                    <a:lstStyle/>
                    <a:p>
                      <a:pPr marL="0" lvl="0" indent="0" algn="l" rtl="0">
                        <a:lnSpc>
                          <a:spcPct val="115000"/>
                        </a:lnSpc>
                        <a:spcBef>
                          <a:spcPts val="0"/>
                        </a:spcBef>
                        <a:spcAft>
                          <a:spcPts val="0"/>
                        </a:spcAft>
                        <a:buNone/>
                      </a:pPr>
                      <a:r>
                        <a:rPr lang="en-US" sz="1200" b="1" dirty="0"/>
                        <a:t>Transfer to Hospital</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Q7590</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Drive to medical facility</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3173364105"/>
                  </a:ext>
                </a:extLst>
              </a:tr>
              <a:tr h="698029">
                <a:tc>
                  <a:txBody>
                    <a:bodyPr/>
                    <a:lstStyle/>
                    <a:p>
                      <a:pPr marL="0" lvl="0" indent="0" algn="l" rtl="0">
                        <a:lnSpc>
                          <a:spcPct val="115000"/>
                        </a:lnSpc>
                        <a:spcBef>
                          <a:spcPts val="0"/>
                        </a:spcBef>
                        <a:spcAft>
                          <a:spcPts val="0"/>
                        </a:spcAft>
                        <a:buNone/>
                      </a:pPr>
                      <a:r>
                        <a:rPr lang="en-US" sz="1200" b="1" dirty="0"/>
                        <a:t>Treatment</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Q179661</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Medical intervention at hospital</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3142585813"/>
                  </a:ext>
                </a:extLst>
              </a:tr>
              <a:tr h="720175">
                <a:tc>
                  <a:txBody>
                    <a:bodyPr/>
                    <a:lstStyle/>
                    <a:p>
                      <a:pPr marL="0" lvl="0" indent="0" algn="l" rtl="0">
                        <a:lnSpc>
                          <a:spcPct val="115000"/>
                        </a:lnSpc>
                        <a:spcBef>
                          <a:spcPts val="0"/>
                        </a:spcBef>
                        <a:spcAft>
                          <a:spcPts val="0"/>
                        </a:spcAft>
                        <a:buNone/>
                      </a:pPr>
                      <a:r>
                        <a:rPr lang="en-US" sz="1200" b="1" dirty="0"/>
                        <a:t>Die</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Q4</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Ultimate death in the hospital when medical intervention is unsuccessful</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071759875"/>
                  </a:ext>
                </a:extLst>
              </a:tr>
              <a:tr h="629317">
                <a:tc>
                  <a:txBody>
                    <a:bodyPr/>
                    <a:lstStyle/>
                    <a:p>
                      <a:pPr marL="0" lvl="0" indent="0" algn="l" rtl="0">
                        <a:lnSpc>
                          <a:spcPct val="115000"/>
                        </a:lnSpc>
                        <a:spcBef>
                          <a:spcPts val="0"/>
                        </a:spcBef>
                        <a:spcAft>
                          <a:spcPts val="0"/>
                        </a:spcAft>
                        <a:buNone/>
                      </a:pPr>
                      <a:r>
                        <a:rPr lang="en-US" sz="1200" b="1" dirty="0"/>
                        <a:t>Dismiss</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Q47328472</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Dismiss from hospital</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616295178"/>
                  </a:ext>
                </a:extLst>
              </a:tr>
            </a:tbl>
          </a:graphicData>
        </a:graphic>
      </p:graphicFrame>
    </p:spTree>
    <p:extLst>
      <p:ext uri="{BB962C8B-B14F-4D97-AF65-F5344CB8AC3E}">
        <p14:creationId xmlns:p14="http://schemas.microsoft.com/office/powerpoint/2010/main" val="3968974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General Attack: Social Response</a:t>
            </a:r>
            <a:endParaRPr dirty="0"/>
          </a:p>
        </p:txBody>
      </p:sp>
      <p:graphicFrame>
        <p:nvGraphicFramePr>
          <p:cNvPr id="6" name="Google Shape;96;p16">
            <a:extLst>
              <a:ext uri="{FF2B5EF4-FFF2-40B4-BE49-F238E27FC236}">
                <a16:creationId xmlns:a16="http://schemas.microsoft.com/office/drawing/2014/main" id="{B086E7A7-5072-C94F-B982-55BA0BAA16A8}"/>
              </a:ext>
            </a:extLst>
          </p:cNvPr>
          <p:cNvGraphicFramePr/>
          <p:nvPr>
            <p:extLst>
              <p:ext uri="{D42A27DB-BD31-4B8C-83A1-F6EECF244321}">
                <p14:modId xmlns:p14="http://schemas.microsoft.com/office/powerpoint/2010/main" val="4277742667"/>
              </p:ext>
            </p:extLst>
          </p:nvPr>
        </p:nvGraphicFramePr>
        <p:xfrm>
          <a:off x="6369731" y="2162583"/>
          <a:ext cx="5546623" cy="2237140"/>
        </p:xfrm>
        <a:graphic>
          <a:graphicData uri="http://schemas.openxmlformats.org/drawingml/2006/table">
            <a:tbl>
              <a:tblPr>
                <a:noFill/>
              </a:tblPr>
              <a:tblGrid>
                <a:gridCol w="2195075">
                  <a:extLst>
                    <a:ext uri="{9D8B030D-6E8A-4147-A177-3AD203B41FA5}">
                      <a16:colId xmlns:a16="http://schemas.microsoft.com/office/drawing/2014/main" val="20000"/>
                    </a:ext>
                  </a:extLst>
                </a:gridCol>
                <a:gridCol w="1182417">
                  <a:extLst>
                    <a:ext uri="{9D8B030D-6E8A-4147-A177-3AD203B41FA5}">
                      <a16:colId xmlns:a16="http://schemas.microsoft.com/office/drawing/2014/main" val="20001"/>
                    </a:ext>
                  </a:extLst>
                </a:gridCol>
                <a:gridCol w="2169131">
                  <a:extLst>
                    <a:ext uri="{9D8B030D-6E8A-4147-A177-3AD203B41FA5}">
                      <a16:colId xmlns:a16="http://schemas.microsoft.com/office/drawing/2014/main" val="20002"/>
                    </a:ext>
                  </a:extLst>
                </a:gridCol>
              </a:tblGrid>
              <a:tr h="710903">
                <a:tc>
                  <a:txBody>
                    <a:bodyPr/>
                    <a:lstStyle/>
                    <a:p>
                      <a:pPr marL="0" lvl="0" indent="0" algn="l" rtl="0">
                        <a:lnSpc>
                          <a:spcPct val="115000"/>
                        </a:lnSpc>
                        <a:spcBef>
                          <a:spcPts val="0"/>
                        </a:spcBef>
                        <a:spcAft>
                          <a:spcPts val="0"/>
                        </a:spcAft>
                        <a:buNone/>
                      </a:pPr>
                      <a:r>
                        <a:rPr lang="en-US" sz="1200" b="1" dirty="0"/>
                        <a:t>Social media </a:t>
                      </a:r>
                      <a:r>
                        <a:rPr lang="en-US" sz="1200" b="1" dirty="0" err="1"/>
                        <a:t>postsc</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Q7216866</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Social media posts</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50594363"/>
                  </a:ext>
                </a:extLst>
              </a:tr>
              <a:tr h="524897">
                <a:tc>
                  <a:txBody>
                    <a:bodyPr/>
                    <a:lstStyle/>
                    <a:p>
                      <a:pPr marL="0" lvl="0" indent="0" algn="l" rtl="0">
                        <a:lnSpc>
                          <a:spcPct val="115000"/>
                        </a:lnSpc>
                        <a:spcBef>
                          <a:spcPts val="0"/>
                        </a:spcBef>
                        <a:spcAft>
                          <a:spcPts val="0"/>
                        </a:spcAft>
                        <a:buNone/>
                      </a:pPr>
                      <a:r>
                        <a:rPr lang="en-US" sz="1200" b="1" dirty="0"/>
                        <a:t>Demonstration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Q175331</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Post-attack demonstration</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126398037"/>
                  </a:ext>
                </a:extLst>
              </a:tr>
              <a:tr h="1001340">
                <a:tc>
                  <a:txBody>
                    <a:bodyPr/>
                    <a:lstStyle/>
                    <a:p>
                      <a:pPr marL="0" lvl="0" indent="0" algn="l" rtl="0">
                        <a:lnSpc>
                          <a:spcPct val="115000"/>
                        </a:lnSpc>
                        <a:spcBef>
                          <a:spcPts val="0"/>
                        </a:spcBef>
                        <a:spcAft>
                          <a:spcPts val="0"/>
                        </a:spcAft>
                        <a:buNone/>
                      </a:pPr>
                      <a:r>
                        <a:rPr lang="en-US" sz="1200" b="1" dirty="0"/>
                        <a:t>Conflict</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Q180684</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Conflict after the attack, possibly directed towards a group that the crime committer is a part of</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907740495"/>
                  </a:ext>
                </a:extLst>
              </a:tr>
            </a:tbl>
          </a:graphicData>
        </a:graphic>
      </p:graphicFrame>
      <p:pic>
        <p:nvPicPr>
          <p:cNvPr id="4" name="Picture 3" descr="Diagram&#10;&#10;Description automatically generated">
            <a:extLst>
              <a:ext uri="{FF2B5EF4-FFF2-40B4-BE49-F238E27FC236}">
                <a16:creationId xmlns:a16="http://schemas.microsoft.com/office/drawing/2014/main" id="{DD6D1F53-B66C-BB4A-B970-5A1F68DA42D0}"/>
              </a:ext>
            </a:extLst>
          </p:cNvPr>
          <p:cNvPicPr>
            <a:picLocks noChangeAspect="1"/>
          </p:cNvPicPr>
          <p:nvPr/>
        </p:nvPicPr>
        <p:blipFill>
          <a:blip r:embed="rId3"/>
          <a:stretch>
            <a:fillRect/>
          </a:stretch>
        </p:blipFill>
        <p:spPr>
          <a:xfrm>
            <a:off x="1123196" y="1664325"/>
            <a:ext cx="4199467" cy="4250267"/>
          </a:xfrm>
          <a:prstGeom prst="rect">
            <a:avLst/>
          </a:prstGeom>
        </p:spPr>
      </p:pic>
    </p:spTree>
    <p:extLst>
      <p:ext uri="{BB962C8B-B14F-4D97-AF65-F5344CB8AC3E}">
        <p14:creationId xmlns:p14="http://schemas.microsoft.com/office/powerpoint/2010/main" val="23007071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General Attack: Criminal Investigation</a:t>
            </a:r>
            <a:endParaRPr dirty="0"/>
          </a:p>
        </p:txBody>
      </p:sp>
      <p:pic>
        <p:nvPicPr>
          <p:cNvPr id="3" name="Picture 2" descr="Diagram&#10;&#10;Description automatically generated">
            <a:extLst>
              <a:ext uri="{FF2B5EF4-FFF2-40B4-BE49-F238E27FC236}">
                <a16:creationId xmlns:a16="http://schemas.microsoft.com/office/drawing/2014/main" id="{7DD22C22-8322-984B-847D-1147E5A27290}"/>
              </a:ext>
            </a:extLst>
          </p:cNvPr>
          <p:cNvPicPr>
            <a:picLocks noChangeAspect="1"/>
          </p:cNvPicPr>
          <p:nvPr/>
        </p:nvPicPr>
        <p:blipFill>
          <a:blip r:embed="rId3"/>
          <a:stretch>
            <a:fillRect/>
          </a:stretch>
        </p:blipFill>
        <p:spPr>
          <a:xfrm>
            <a:off x="1" y="1818935"/>
            <a:ext cx="6720172" cy="3842395"/>
          </a:xfrm>
          <a:prstGeom prst="rect">
            <a:avLst/>
          </a:prstGeom>
        </p:spPr>
      </p:pic>
      <p:graphicFrame>
        <p:nvGraphicFramePr>
          <p:cNvPr id="7" name="Google Shape;96;p16">
            <a:extLst>
              <a:ext uri="{FF2B5EF4-FFF2-40B4-BE49-F238E27FC236}">
                <a16:creationId xmlns:a16="http://schemas.microsoft.com/office/drawing/2014/main" id="{E118DE63-A1A6-944E-9C05-304A4F620B22}"/>
              </a:ext>
            </a:extLst>
          </p:cNvPr>
          <p:cNvGraphicFramePr/>
          <p:nvPr>
            <p:extLst>
              <p:ext uri="{D42A27DB-BD31-4B8C-83A1-F6EECF244321}">
                <p14:modId xmlns:p14="http://schemas.microsoft.com/office/powerpoint/2010/main" val="3769705621"/>
              </p:ext>
            </p:extLst>
          </p:nvPr>
        </p:nvGraphicFramePr>
        <p:xfrm>
          <a:off x="7066590" y="1715799"/>
          <a:ext cx="4961265" cy="4365871"/>
        </p:xfrm>
        <a:graphic>
          <a:graphicData uri="http://schemas.openxmlformats.org/drawingml/2006/table">
            <a:tbl>
              <a:tblPr>
                <a:noFill/>
              </a:tblPr>
              <a:tblGrid>
                <a:gridCol w="1963420">
                  <a:extLst>
                    <a:ext uri="{9D8B030D-6E8A-4147-A177-3AD203B41FA5}">
                      <a16:colId xmlns:a16="http://schemas.microsoft.com/office/drawing/2014/main" val="20000"/>
                    </a:ext>
                  </a:extLst>
                </a:gridCol>
                <a:gridCol w="1057632">
                  <a:extLst>
                    <a:ext uri="{9D8B030D-6E8A-4147-A177-3AD203B41FA5}">
                      <a16:colId xmlns:a16="http://schemas.microsoft.com/office/drawing/2014/main" val="20001"/>
                    </a:ext>
                  </a:extLst>
                </a:gridCol>
                <a:gridCol w="1940213">
                  <a:extLst>
                    <a:ext uri="{9D8B030D-6E8A-4147-A177-3AD203B41FA5}">
                      <a16:colId xmlns:a16="http://schemas.microsoft.com/office/drawing/2014/main" val="20002"/>
                    </a:ext>
                  </a:extLst>
                </a:gridCol>
              </a:tblGrid>
              <a:tr h="509863">
                <a:tc>
                  <a:txBody>
                    <a:bodyPr/>
                    <a:lstStyle/>
                    <a:p>
                      <a:pPr marL="0" lvl="0" indent="0" algn="l" rtl="0">
                        <a:lnSpc>
                          <a:spcPct val="115000"/>
                        </a:lnSpc>
                        <a:spcBef>
                          <a:spcPts val="0"/>
                        </a:spcBef>
                        <a:spcAft>
                          <a:spcPts val="0"/>
                        </a:spcAft>
                        <a:buNone/>
                      </a:pPr>
                      <a:r>
                        <a:rPr lang="en-US" sz="1200" b="1" dirty="0"/>
                        <a:t>Accuse</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dirty="0"/>
                        <a:t>Q19357312</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A</a:t>
                      </a:r>
                      <a:r>
                        <a:rPr lang="en" sz="1200" dirty="0" err="1"/>
                        <a:t>ccusing</a:t>
                      </a:r>
                      <a:r>
                        <a:rPr lang="en" sz="1200" dirty="0"/>
                        <a:t> or charging another with a crime</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50594363"/>
                  </a:ext>
                </a:extLst>
              </a:tr>
              <a:tr h="372332">
                <a:tc>
                  <a:txBody>
                    <a:bodyPr/>
                    <a:lstStyle/>
                    <a:p>
                      <a:pPr marL="0" lvl="0" indent="0" algn="l" rtl="0">
                        <a:lnSpc>
                          <a:spcPct val="115000"/>
                        </a:lnSpc>
                        <a:spcBef>
                          <a:spcPts val="0"/>
                        </a:spcBef>
                        <a:spcAft>
                          <a:spcPts val="0"/>
                        </a:spcAft>
                        <a:buNone/>
                      </a:pPr>
                      <a:r>
                        <a:rPr lang="en-US" sz="1200" b="1" dirty="0"/>
                        <a:t>Arrest</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Q1403016</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Arrest a person</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126398037"/>
                  </a:ext>
                </a:extLst>
              </a:tr>
              <a:tr h="372332">
                <a:tc>
                  <a:txBody>
                    <a:bodyPr/>
                    <a:lstStyle/>
                    <a:p>
                      <a:pPr marL="0" lvl="0" indent="0" algn="l" rtl="0">
                        <a:lnSpc>
                          <a:spcPct val="115000"/>
                        </a:lnSpc>
                        <a:spcBef>
                          <a:spcPts val="0"/>
                        </a:spcBef>
                        <a:spcAft>
                          <a:spcPts val="0"/>
                        </a:spcAft>
                        <a:buNone/>
                      </a:pPr>
                      <a:r>
                        <a:rPr lang="en-US" sz="1200" b="1" dirty="0"/>
                        <a:t>Detention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Q1071447</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Removal of the freedom</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907740495"/>
                  </a:ext>
                </a:extLst>
              </a:tr>
              <a:tr h="509863">
                <a:tc>
                  <a:txBody>
                    <a:bodyPr/>
                    <a:lstStyle/>
                    <a:p>
                      <a:pPr marL="0" lvl="0" indent="0" algn="l" rtl="0">
                        <a:lnSpc>
                          <a:spcPct val="115000"/>
                        </a:lnSpc>
                        <a:spcBef>
                          <a:spcPts val="0"/>
                        </a:spcBef>
                        <a:spcAft>
                          <a:spcPts val="0"/>
                        </a:spcAft>
                        <a:buNone/>
                      </a:pPr>
                      <a:r>
                        <a:rPr lang="en-US" sz="1200" b="1" dirty="0"/>
                        <a:t>Convict</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Q2916183</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Find a defendant guilty of a crime</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462640142"/>
                  </a:ext>
                </a:extLst>
              </a:tr>
              <a:tr h="536065">
                <a:tc>
                  <a:txBody>
                    <a:bodyPr/>
                    <a:lstStyle/>
                    <a:p>
                      <a:pPr marL="0" lvl="0" indent="0" algn="l" rtl="0">
                        <a:lnSpc>
                          <a:spcPct val="115000"/>
                        </a:lnSpc>
                        <a:spcBef>
                          <a:spcPts val="0"/>
                        </a:spcBef>
                        <a:spcAft>
                          <a:spcPts val="0"/>
                        </a:spcAft>
                        <a:buNone/>
                      </a:pPr>
                      <a:r>
                        <a:rPr lang="en-US" sz="1200" b="1" dirty="0"/>
                        <a:t>Plea</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Q15916459</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Answer to a claim</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3173364105"/>
                  </a:ext>
                </a:extLst>
              </a:tr>
              <a:tr h="536065">
                <a:tc>
                  <a:txBody>
                    <a:bodyPr/>
                    <a:lstStyle/>
                    <a:p>
                      <a:pPr marL="0" lvl="0" indent="0" algn="l" rtl="0">
                        <a:lnSpc>
                          <a:spcPct val="115000"/>
                        </a:lnSpc>
                        <a:spcBef>
                          <a:spcPts val="0"/>
                        </a:spcBef>
                        <a:spcAft>
                          <a:spcPts val="0"/>
                        </a:spcAft>
                        <a:buNone/>
                      </a:pPr>
                      <a:r>
                        <a:rPr lang="en-US" sz="1200" b="1" dirty="0"/>
                        <a:t>Hearing</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Q545861</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A legal hearing</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071759875"/>
                  </a:ext>
                </a:extLst>
              </a:tr>
              <a:tr h="536065">
                <a:tc>
                  <a:txBody>
                    <a:bodyPr/>
                    <a:lstStyle/>
                    <a:p>
                      <a:pPr marL="0" lvl="0" indent="0" algn="l" rtl="0">
                        <a:lnSpc>
                          <a:spcPct val="115000"/>
                        </a:lnSpc>
                        <a:spcBef>
                          <a:spcPts val="0"/>
                        </a:spcBef>
                        <a:spcAft>
                          <a:spcPts val="0"/>
                        </a:spcAft>
                        <a:buNone/>
                      </a:pPr>
                      <a:r>
                        <a:rPr lang="en-US" sz="1200" b="1" dirty="0"/>
                        <a:t>Acquit</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Q1454723</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The legal result of a verdict of not guilty</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548311484"/>
                  </a:ext>
                </a:extLst>
              </a:tr>
              <a:tr h="509863">
                <a:tc>
                  <a:txBody>
                    <a:bodyPr/>
                    <a:lstStyle/>
                    <a:p>
                      <a:pPr marL="0" lvl="0" indent="0" algn="l" rtl="0">
                        <a:lnSpc>
                          <a:spcPct val="115000"/>
                        </a:lnSpc>
                        <a:spcBef>
                          <a:spcPts val="0"/>
                        </a:spcBef>
                        <a:spcAft>
                          <a:spcPts val="0"/>
                        </a:spcAft>
                        <a:buNone/>
                      </a:pPr>
                      <a:r>
                        <a:rPr lang="en-US" sz="1200" b="1" dirty="0"/>
                        <a:t>Execution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Q3966286</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Homicide as capital punishment</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277491438"/>
                  </a:ext>
                </a:extLst>
              </a:tr>
              <a:tr h="483297">
                <a:tc>
                  <a:txBody>
                    <a:bodyPr/>
                    <a:lstStyle/>
                    <a:p>
                      <a:pPr marL="0" lvl="0" indent="0" algn="l" rtl="0">
                        <a:lnSpc>
                          <a:spcPct val="115000"/>
                        </a:lnSpc>
                        <a:spcBef>
                          <a:spcPts val="0"/>
                        </a:spcBef>
                        <a:spcAft>
                          <a:spcPts val="0"/>
                        </a:spcAft>
                        <a:buNone/>
                      </a:pPr>
                      <a:r>
                        <a:rPr lang="en-US" sz="1200" b="1" dirty="0"/>
                        <a:t>Imprisonment</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Q841236</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Restraint of a person’s liberty</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3392320369"/>
                  </a:ext>
                </a:extLst>
              </a:tr>
            </a:tbl>
          </a:graphicData>
        </a:graphic>
      </p:graphicFrame>
    </p:spTree>
    <p:extLst>
      <p:ext uri="{BB962C8B-B14F-4D97-AF65-F5344CB8AC3E}">
        <p14:creationId xmlns:p14="http://schemas.microsoft.com/office/powerpoint/2010/main" val="2093064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General Attack: </a:t>
            </a:r>
            <a:r>
              <a:rPr lang="en"/>
              <a:t>Authorities Response</a:t>
            </a:r>
            <a:endParaRPr dirty="0"/>
          </a:p>
        </p:txBody>
      </p:sp>
      <p:pic>
        <p:nvPicPr>
          <p:cNvPr id="4" name="Picture 3" descr="Diagram&#10;&#10;Description automatically generated">
            <a:extLst>
              <a:ext uri="{FF2B5EF4-FFF2-40B4-BE49-F238E27FC236}">
                <a16:creationId xmlns:a16="http://schemas.microsoft.com/office/drawing/2014/main" id="{75E3CB74-7E9B-BE4D-A97C-1A6E521A62C9}"/>
              </a:ext>
            </a:extLst>
          </p:cNvPr>
          <p:cNvPicPr>
            <a:picLocks noChangeAspect="1"/>
          </p:cNvPicPr>
          <p:nvPr/>
        </p:nvPicPr>
        <p:blipFill>
          <a:blip r:embed="rId3"/>
          <a:stretch>
            <a:fillRect/>
          </a:stretch>
        </p:blipFill>
        <p:spPr>
          <a:xfrm>
            <a:off x="415601" y="2265017"/>
            <a:ext cx="6125396" cy="2230120"/>
          </a:xfrm>
          <a:prstGeom prst="rect">
            <a:avLst/>
          </a:prstGeom>
        </p:spPr>
      </p:pic>
      <p:graphicFrame>
        <p:nvGraphicFramePr>
          <p:cNvPr id="8" name="Google Shape;96;p16">
            <a:extLst>
              <a:ext uri="{FF2B5EF4-FFF2-40B4-BE49-F238E27FC236}">
                <a16:creationId xmlns:a16="http://schemas.microsoft.com/office/drawing/2014/main" id="{2A893522-9604-3144-890A-8BB9DF01F856}"/>
              </a:ext>
            </a:extLst>
          </p:cNvPr>
          <p:cNvGraphicFramePr/>
          <p:nvPr>
            <p:extLst>
              <p:ext uri="{D42A27DB-BD31-4B8C-83A1-F6EECF244321}">
                <p14:modId xmlns:p14="http://schemas.microsoft.com/office/powerpoint/2010/main" val="3748636325"/>
              </p:ext>
            </p:extLst>
          </p:nvPr>
        </p:nvGraphicFramePr>
        <p:xfrm>
          <a:off x="6540997" y="2427627"/>
          <a:ext cx="5546623" cy="1235800"/>
        </p:xfrm>
        <a:graphic>
          <a:graphicData uri="http://schemas.openxmlformats.org/drawingml/2006/table">
            <a:tbl>
              <a:tblPr>
                <a:noFill/>
              </a:tblPr>
              <a:tblGrid>
                <a:gridCol w="2195075">
                  <a:extLst>
                    <a:ext uri="{9D8B030D-6E8A-4147-A177-3AD203B41FA5}">
                      <a16:colId xmlns:a16="http://schemas.microsoft.com/office/drawing/2014/main" val="20000"/>
                    </a:ext>
                  </a:extLst>
                </a:gridCol>
                <a:gridCol w="1182417">
                  <a:extLst>
                    <a:ext uri="{9D8B030D-6E8A-4147-A177-3AD203B41FA5}">
                      <a16:colId xmlns:a16="http://schemas.microsoft.com/office/drawing/2014/main" val="20001"/>
                    </a:ext>
                  </a:extLst>
                </a:gridCol>
                <a:gridCol w="2169131">
                  <a:extLst>
                    <a:ext uri="{9D8B030D-6E8A-4147-A177-3AD203B41FA5}">
                      <a16:colId xmlns:a16="http://schemas.microsoft.com/office/drawing/2014/main" val="20002"/>
                    </a:ext>
                  </a:extLst>
                </a:gridCol>
              </a:tblGrid>
              <a:tr h="710903">
                <a:tc>
                  <a:txBody>
                    <a:bodyPr/>
                    <a:lstStyle/>
                    <a:p>
                      <a:pPr marL="0" lvl="0" indent="0" algn="l" rtl="0">
                        <a:lnSpc>
                          <a:spcPct val="115000"/>
                        </a:lnSpc>
                        <a:spcBef>
                          <a:spcPts val="0"/>
                        </a:spcBef>
                        <a:spcAft>
                          <a:spcPts val="0"/>
                        </a:spcAft>
                        <a:buNone/>
                      </a:pPr>
                      <a:r>
                        <a:rPr lang="en-US" sz="1200" b="1" dirty="0"/>
                        <a:t>Contact authorities</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Q1472062</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Contact authorities and inform them of the attack</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450594363"/>
                  </a:ext>
                </a:extLst>
              </a:tr>
              <a:tr h="524897">
                <a:tc>
                  <a:txBody>
                    <a:bodyPr/>
                    <a:lstStyle/>
                    <a:p>
                      <a:pPr marL="0" lvl="0" indent="0" algn="l" rtl="0">
                        <a:lnSpc>
                          <a:spcPct val="115000"/>
                        </a:lnSpc>
                        <a:spcBef>
                          <a:spcPts val="0"/>
                        </a:spcBef>
                        <a:spcAft>
                          <a:spcPts val="0"/>
                        </a:spcAft>
                        <a:buNone/>
                      </a:pPr>
                      <a:r>
                        <a:rPr lang="en-US" sz="1200" b="1" dirty="0"/>
                        <a:t>Denunciation</a:t>
                      </a:r>
                      <a:endParaRPr sz="12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Q1189956</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dirty="0"/>
                        <a:t>denunciation</a:t>
                      </a:r>
                      <a:endParaRPr sz="12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126398037"/>
                  </a:ext>
                </a:extLst>
              </a:tr>
            </a:tbl>
          </a:graphicData>
        </a:graphic>
      </p:graphicFrame>
    </p:spTree>
    <p:extLst>
      <p:ext uri="{BB962C8B-B14F-4D97-AF65-F5344CB8AC3E}">
        <p14:creationId xmlns:p14="http://schemas.microsoft.com/office/powerpoint/2010/main" val="711271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a:noFill/>
          <a:ln>
            <a:noFill/>
          </a:ln>
        </p:spPr>
        <p:txBody>
          <a:bodyPr spcFirstLastPara="1" vert="horz" wrap="square" lIns="121900" tIns="121900" rIns="121900" bIns="121900" rtlCol="0" anchor="b" anchorCtr="0">
            <a:normAutofit/>
          </a:bodyPr>
          <a:lstStyle/>
          <a:p>
            <a:pPr>
              <a:lnSpc>
                <a:spcPct val="100000"/>
              </a:lnSpc>
              <a:spcBef>
                <a:spcPts val="0"/>
              </a:spcBef>
              <a:buSzPts val="5200"/>
            </a:pPr>
            <a:r>
              <a:rPr lang="en" sz="5333" dirty="0"/>
              <a:t>RESIN Terrorist Attacks Schema</a:t>
            </a:r>
            <a:br>
              <a:rPr lang="en" dirty="0"/>
            </a:br>
            <a:r>
              <a:rPr lang="en" sz="2400" dirty="0"/>
              <a:t>Updated March 20, 2022</a:t>
            </a:r>
            <a:endParaRPr dirty="0"/>
          </a:p>
        </p:txBody>
      </p:sp>
      <p:sp>
        <p:nvSpPr>
          <p:cNvPr id="55" name="Google Shape;55;p13"/>
          <p:cNvSpPr txBox="1">
            <a:spLocks noGrp="1"/>
          </p:cNvSpPr>
          <p:nvPr>
            <p:ph type="subTitle" idx="1"/>
          </p:nvPr>
        </p:nvSpPr>
        <p:spPr>
          <a:xfrm>
            <a:off x="415600" y="3778833"/>
            <a:ext cx="11360800" cy="1056800"/>
          </a:xfrm>
          <a:prstGeom prst="rect">
            <a:avLst/>
          </a:prstGeom>
          <a:noFill/>
          <a:ln>
            <a:noFill/>
          </a:ln>
        </p:spPr>
        <p:txBody>
          <a:bodyPr spcFirstLastPara="1" vert="horz" wrap="square" lIns="121900" tIns="121900" rIns="121900" bIns="121900" rtlCol="0" anchor="t" anchorCtr="0">
            <a:normAutofit/>
          </a:bodyPr>
          <a:lstStyle/>
          <a:p>
            <a:pPr>
              <a:lnSpc>
                <a:spcPct val="100000"/>
              </a:lnSpc>
              <a:spcBef>
                <a:spcPts val="0"/>
              </a:spcBef>
              <a:buSzPct val="181817"/>
            </a:pPr>
            <a:r>
              <a:rPr lang="en" dirty="0"/>
              <a:t>Iris Liu, Sha Li, Michael Regan,</a:t>
            </a:r>
            <a:endParaRPr dirty="0"/>
          </a:p>
          <a:p>
            <a:pPr>
              <a:lnSpc>
                <a:spcPct val="100000"/>
              </a:lnSpc>
              <a:spcBef>
                <a:spcPts val="0"/>
              </a:spcBef>
              <a:buSzPct val="181817"/>
            </a:pPr>
            <a:r>
              <a:rPr lang="en" dirty="0"/>
              <a:t>Susan Brown, Martha Palmer, Heng Ji</a:t>
            </a:r>
            <a:endParaRPr dirty="0"/>
          </a:p>
        </p:txBody>
      </p:sp>
    </p:spTree>
    <p:extLst>
      <p:ext uri="{BB962C8B-B14F-4D97-AF65-F5344CB8AC3E}">
        <p14:creationId xmlns:p14="http://schemas.microsoft.com/office/powerpoint/2010/main" val="1398346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323263" y="1789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dirty="0"/>
              <a:t>Contributory Factors- Environmental Factors</a:t>
            </a:r>
            <a:endParaRPr dirty="0"/>
          </a:p>
        </p:txBody>
      </p:sp>
      <p:sp>
        <p:nvSpPr>
          <p:cNvPr id="67" name="Google Shape;67;p3"/>
          <p:cNvSpPr txBox="1"/>
          <p:nvPr/>
        </p:nvSpPr>
        <p:spPr>
          <a:xfrm>
            <a:off x="502851" y="1349394"/>
            <a:ext cx="5052461" cy="4330376"/>
          </a:xfrm>
          <a:prstGeom prst="rect">
            <a:avLst/>
          </a:prstGeom>
          <a:noFill/>
          <a:ln>
            <a:noFill/>
          </a:ln>
        </p:spPr>
        <p:txBody>
          <a:bodyPr spcFirstLastPara="1" wrap="square" lIns="121900" tIns="121900" rIns="121900" bIns="121900" anchor="t" anchorCtr="0">
            <a:spAutoFit/>
          </a:bodyPr>
          <a:lstStyle/>
          <a:p>
            <a:pPr>
              <a:lnSpc>
                <a:spcPct val="115000"/>
              </a:lnSpc>
              <a:spcBef>
                <a:spcPts val="800"/>
              </a:spcBef>
            </a:pPr>
            <a:r>
              <a:rPr lang="en" sz="1400" b="1" dirty="0">
                <a:solidFill>
                  <a:schemeClr val="dk1"/>
                </a:solidFill>
              </a:rPr>
              <a:t>Lack of Sanitation [negated] : </a:t>
            </a:r>
            <a:r>
              <a:rPr lang="en-US" sz="1400" dirty="0">
                <a:solidFill>
                  <a:schemeClr val="dk1"/>
                </a:solidFill>
              </a:rPr>
              <a:t>public health conditions related to clean drinking water and adequate disposal of human excreta and sewage</a:t>
            </a:r>
          </a:p>
          <a:p>
            <a:pPr>
              <a:lnSpc>
                <a:spcPct val="115000"/>
              </a:lnSpc>
              <a:spcBef>
                <a:spcPts val="800"/>
              </a:spcBef>
            </a:pPr>
            <a:r>
              <a:rPr lang="en-US" sz="1400" b="1" dirty="0">
                <a:solidFill>
                  <a:schemeClr val="dk1"/>
                </a:solidFill>
              </a:rPr>
              <a:t>Unclean Drinking Water [negated]: </a:t>
            </a:r>
            <a:r>
              <a:rPr lang="en-US" sz="1400" dirty="0">
                <a:solidFill>
                  <a:schemeClr val="dk1"/>
                </a:solidFill>
              </a:rPr>
              <a:t>water not safe for consumption</a:t>
            </a:r>
          </a:p>
          <a:p>
            <a:pPr>
              <a:lnSpc>
                <a:spcPct val="115000"/>
              </a:lnSpc>
              <a:spcBef>
                <a:spcPts val="800"/>
              </a:spcBef>
            </a:pPr>
            <a:r>
              <a:rPr lang="en-US" sz="1400" b="1" dirty="0">
                <a:solidFill>
                  <a:schemeClr val="dk1"/>
                </a:solidFill>
              </a:rPr>
              <a:t>Inadequate Food Safety [negated]: </a:t>
            </a:r>
            <a:r>
              <a:rPr lang="en-US" sz="1400" dirty="0">
                <a:solidFill>
                  <a:schemeClr val="dk1"/>
                </a:solidFill>
              </a:rPr>
              <a:t>scientific discipline describing handling, preparation, and storage of food in ways that prevent foodborne illness</a:t>
            </a:r>
          </a:p>
          <a:p>
            <a:pPr>
              <a:lnSpc>
                <a:spcPct val="115000"/>
              </a:lnSpc>
              <a:spcBef>
                <a:spcPts val="800"/>
              </a:spcBef>
            </a:pPr>
            <a:r>
              <a:rPr lang="en-US" sz="1400" b="1" dirty="0">
                <a:solidFill>
                  <a:schemeClr val="dk1"/>
                </a:solidFill>
              </a:rPr>
              <a:t>Poor Hygiene [negated]: </a:t>
            </a:r>
            <a:r>
              <a:rPr lang="en-US" sz="1400" dirty="0">
                <a:solidFill>
                  <a:schemeClr val="dk1"/>
                </a:solidFill>
              </a:rPr>
              <a:t>set of practices performed for the preservation of health</a:t>
            </a:r>
          </a:p>
          <a:p>
            <a:pPr>
              <a:lnSpc>
                <a:spcPct val="115000"/>
              </a:lnSpc>
              <a:spcBef>
                <a:spcPts val="800"/>
              </a:spcBef>
            </a:pPr>
            <a:r>
              <a:rPr lang="en-US" sz="1400" b="1" dirty="0">
                <a:solidFill>
                  <a:schemeClr val="dk1"/>
                </a:solidFill>
              </a:rPr>
              <a:t>Climate Change</a:t>
            </a:r>
            <a:r>
              <a:rPr lang="en-US" sz="1400" dirty="0">
                <a:solidFill>
                  <a:schemeClr val="dk1"/>
                </a:solidFill>
              </a:rPr>
              <a:t>: Contemporary climate change may contribute to the disease outbreak, i.e., global warming</a:t>
            </a:r>
            <a:endParaRPr lang="en" sz="1400" b="1" dirty="0">
              <a:solidFill>
                <a:schemeClr val="dk1"/>
              </a:solidFill>
            </a:endParaRPr>
          </a:p>
          <a:p>
            <a:pPr>
              <a:lnSpc>
                <a:spcPct val="115000"/>
              </a:lnSpc>
              <a:spcBef>
                <a:spcPts val="800"/>
              </a:spcBef>
            </a:pPr>
            <a:r>
              <a:rPr lang="en" sz="1400" b="1" dirty="0">
                <a:solidFill>
                  <a:schemeClr val="dk1"/>
                </a:solidFill>
              </a:rPr>
              <a:t>Mutate Life</a:t>
            </a:r>
            <a:r>
              <a:rPr lang="en" sz="1400" dirty="0">
                <a:solidFill>
                  <a:schemeClr val="dk1"/>
                </a:solidFill>
              </a:rPr>
              <a:t>: The virus may undergo an alteration in the nucleotide sequence of the genome during the disease outbreak</a:t>
            </a:r>
            <a:endParaRPr sz="2400" dirty="0"/>
          </a:p>
        </p:txBody>
      </p:sp>
      <p:pic>
        <p:nvPicPr>
          <p:cNvPr id="2" name="Picture 1">
            <a:extLst>
              <a:ext uri="{FF2B5EF4-FFF2-40B4-BE49-F238E27FC236}">
                <a16:creationId xmlns:a16="http://schemas.microsoft.com/office/drawing/2014/main" id="{A6ABB513-AE53-6D21-BE00-4A3F7A959A47}"/>
              </a:ext>
            </a:extLst>
          </p:cNvPr>
          <p:cNvPicPr>
            <a:picLocks noChangeAspect="1"/>
          </p:cNvPicPr>
          <p:nvPr/>
        </p:nvPicPr>
        <p:blipFill>
          <a:blip r:embed="rId3"/>
          <a:stretch>
            <a:fillRect/>
          </a:stretch>
        </p:blipFill>
        <p:spPr>
          <a:xfrm>
            <a:off x="5749721" y="1052469"/>
            <a:ext cx="6136416" cy="4753063"/>
          </a:xfrm>
          <a:prstGeom prst="rect">
            <a:avLst/>
          </a:prstGeom>
        </p:spPr>
      </p:pic>
    </p:spTree>
    <p:extLst>
      <p:ext uri="{BB962C8B-B14F-4D97-AF65-F5344CB8AC3E}">
        <p14:creationId xmlns:p14="http://schemas.microsoft.com/office/powerpoint/2010/main" val="555210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spcBef>
                <a:spcPts val="0"/>
              </a:spcBef>
            </a:pPr>
            <a:r>
              <a:rPr lang="en"/>
              <a:t>Overview</a:t>
            </a:r>
            <a:endParaRPr/>
          </a:p>
        </p:txBody>
      </p:sp>
      <p:pic>
        <p:nvPicPr>
          <p:cNvPr id="61" name="Google Shape;61;p14"/>
          <p:cNvPicPr preferRelativeResize="0"/>
          <p:nvPr/>
        </p:nvPicPr>
        <p:blipFill>
          <a:blip r:embed="rId3">
            <a:alphaModFix/>
          </a:blip>
          <a:stretch>
            <a:fillRect/>
          </a:stretch>
        </p:blipFill>
        <p:spPr>
          <a:xfrm>
            <a:off x="2718867" y="881685"/>
            <a:ext cx="8730699" cy="5094636"/>
          </a:xfrm>
          <a:prstGeom prst="rect">
            <a:avLst/>
          </a:prstGeom>
          <a:noFill/>
          <a:ln>
            <a:noFill/>
          </a:ln>
        </p:spPr>
      </p:pic>
      <p:pic>
        <p:nvPicPr>
          <p:cNvPr id="62" name="Google Shape;62;p14"/>
          <p:cNvPicPr preferRelativeResize="0"/>
          <p:nvPr/>
        </p:nvPicPr>
        <p:blipFill>
          <a:blip r:embed="rId4">
            <a:alphaModFix/>
          </a:blip>
          <a:stretch>
            <a:fillRect/>
          </a:stretch>
        </p:blipFill>
        <p:spPr>
          <a:xfrm>
            <a:off x="303961" y="4993634"/>
            <a:ext cx="2414900" cy="1588967"/>
          </a:xfrm>
          <a:prstGeom prst="rect">
            <a:avLst/>
          </a:prstGeom>
          <a:noFill/>
          <a:ln>
            <a:noFill/>
          </a:ln>
        </p:spPr>
      </p:pic>
    </p:spTree>
    <p:extLst>
      <p:ext uri="{BB962C8B-B14F-4D97-AF65-F5344CB8AC3E}">
        <p14:creationId xmlns:p14="http://schemas.microsoft.com/office/powerpoint/2010/main" val="1331481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dirty="0"/>
              <a:t>Motivation</a:t>
            </a:r>
            <a:endParaRPr dirty="0"/>
          </a:p>
        </p:txBody>
      </p:sp>
      <p:sp>
        <p:nvSpPr>
          <p:cNvPr id="68" name="Google Shape;68;p15"/>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fontScale="92500" lnSpcReduction="10000"/>
          </a:bodyPr>
          <a:lstStyle/>
          <a:p>
            <a:pPr marL="0" indent="0">
              <a:buNone/>
            </a:pPr>
            <a:r>
              <a:rPr lang="en" b="1" dirty="0"/>
              <a:t>Injustice</a:t>
            </a:r>
            <a:r>
              <a:rPr lang="en" dirty="0"/>
              <a:t>: Injustice, whether objective or perceived, towards a group or individual.</a:t>
            </a:r>
            <a:endParaRPr dirty="0"/>
          </a:p>
          <a:p>
            <a:pPr marL="0" indent="0">
              <a:spcBef>
                <a:spcPts val="1600"/>
              </a:spcBef>
              <a:buNone/>
            </a:pPr>
            <a:r>
              <a:rPr lang="en" b="1" dirty="0"/>
              <a:t>Recruitment</a:t>
            </a:r>
            <a:r>
              <a:rPr lang="en" dirty="0"/>
              <a:t>: Inspire people to join the cause.</a:t>
            </a:r>
            <a:endParaRPr dirty="0"/>
          </a:p>
          <a:p>
            <a:pPr marL="0" indent="0">
              <a:spcBef>
                <a:spcPts val="1600"/>
              </a:spcBef>
              <a:buNone/>
            </a:pPr>
            <a:r>
              <a:rPr lang="en" b="1" dirty="0"/>
              <a:t>Propaganda</a:t>
            </a:r>
            <a:r>
              <a:rPr lang="en" dirty="0"/>
              <a:t>: Crime as propaganda to inspire people for the cause.</a:t>
            </a:r>
            <a:endParaRPr dirty="0"/>
          </a:p>
          <a:p>
            <a:pPr marL="0" indent="0">
              <a:spcBef>
                <a:spcPts val="1600"/>
              </a:spcBef>
              <a:buNone/>
            </a:pPr>
            <a:r>
              <a:rPr lang="en" b="1" dirty="0"/>
              <a:t>Awareness Campaign</a:t>
            </a:r>
            <a:r>
              <a:rPr lang="en" dirty="0"/>
              <a:t>: Raise awareness and receive attention from the media on the cause.</a:t>
            </a:r>
            <a:endParaRPr dirty="0"/>
          </a:p>
          <a:p>
            <a:pPr marL="0" indent="0">
              <a:spcBef>
                <a:spcPts val="1600"/>
              </a:spcBef>
              <a:buNone/>
            </a:pPr>
            <a:r>
              <a:rPr lang="en" b="1" dirty="0"/>
              <a:t>Terrorism</a:t>
            </a:r>
            <a:r>
              <a:rPr lang="en" dirty="0"/>
              <a:t>: Incite fear in the general population.</a:t>
            </a:r>
            <a:endParaRPr dirty="0"/>
          </a:p>
          <a:p>
            <a:pPr marL="0" indent="0">
              <a:spcBef>
                <a:spcPts val="1600"/>
              </a:spcBef>
              <a:spcAft>
                <a:spcPts val="1600"/>
              </a:spcAft>
              <a:buNone/>
            </a:pPr>
            <a:r>
              <a:rPr lang="en" b="1" dirty="0"/>
              <a:t>Personal Beliefs</a:t>
            </a:r>
            <a:r>
              <a:rPr lang="en" dirty="0"/>
              <a:t>: Personal beliefs that something about the world is inherently wrong.</a:t>
            </a:r>
            <a:endParaRPr dirty="0"/>
          </a:p>
        </p:txBody>
      </p:sp>
      <p:pic>
        <p:nvPicPr>
          <p:cNvPr id="69" name="Google Shape;69;p15"/>
          <p:cNvPicPr preferRelativeResize="0"/>
          <p:nvPr/>
        </p:nvPicPr>
        <p:blipFill>
          <a:blip r:embed="rId3">
            <a:alphaModFix/>
          </a:blip>
          <a:stretch>
            <a:fillRect/>
          </a:stretch>
        </p:blipFill>
        <p:spPr>
          <a:xfrm>
            <a:off x="4409901" y="804418"/>
            <a:ext cx="7626001" cy="5249175"/>
          </a:xfrm>
          <a:prstGeom prst="rect">
            <a:avLst/>
          </a:prstGeom>
          <a:noFill/>
          <a:ln>
            <a:noFill/>
          </a:ln>
        </p:spPr>
      </p:pic>
    </p:spTree>
    <p:extLst>
      <p:ext uri="{BB962C8B-B14F-4D97-AF65-F5344CB8AC3E}">
        <p14:creationId xmlns:p14="http://schemas.microsoft.com/office/powerpoint/2010/main" val="3480556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dirty="0"/>
              <a:t>Preparation</a:t>
            </a:r>
            <a:endParaRPr dirty="0"/>
          </a:p>
        </p:txBody>
      </p:sp>
      <p:sp>
        <p:nvSpPr>
          <p:cNvPr id="75" name="Google Shape;75;p16"/>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dirty="0"/>
              <a:t>Train Participants</a:t>
            </a:r>
            <a:r>
              <a:rPr lang="en" dirty="0"/>
              <a:t>: Train participants who will execute the attack.</a:t>
            </a:r>
            <a:endParaRPr dirty="0"/>
          </a:p>
          <a:p>
            <a:pPr marL="0" indent="0">
              <a:spcBef>
                <a:spcPts val="1600"/>
              </a:spcBef>
              <a:buNone/>
            </a:pPr>
            <a:r>
              <a:rPr lang="en" b="1" dirty="0"/>
              <a:t>Plan Attack</a:t>
            </a:r>
            <a:r>
              <a:rPr lang="en" dirty="0"/>
              <a:t>: Plan the specifics of attack.</a:t>
            </a:r>
            <a:endParaRPr dirty="0"/>
          </a:p>
          <a:p>
            <a:pPr marL="0" indent="0">
              <a:spcBef>
                <a:spcPts val="1600"/>
              </a:spcBef>
              <a:buNone/>
            </a:pPr>
            <a:r>
              <a:rPr lang="en" b="1" dirty="0"/>
              <a:t>Purchase Weapons</a:t>
            </a:r>
            <a:r>
              <a:rPr lang="en" dirty="0"/>
              <a:t>: Obtain weapons for the crime.</a:t>
            </a:r>
            <a:endParaRPr dirty="0"/>
          </a:p>
          <a:p>
            <a:pPr marL="0" indent="0">
              <a:spcBef>
                <a:spcPts val="1600"/>
              </a:spcBef>
              <a:spcAft>
                <a:spcPts val="1600"/>
              </a:spcAft>
              <a:buNone/>
            </a:pPr>
            <a:r>
              <a:rPr lang="en" b="1" dirty="0"/>
              <a:t>Plant Undercover Agents</a:t>
            </a:r>
            <a:r>
              <a:rPr lang="en" dirty="0"/>
              <a:t>: Plant spies in the target group to obtain information.</a:t>
            </a:r>
            <a:endParaRPr dirty="0"/>
          </a:p>
        </p:txBody>
      </p:sp>
      <p:pic>
        <p:nvPicPr>
          <p:cNvPr id="76" name="Google Shape;76;p16"/>
          <p:cNvPicPr preferRelativeResize="0"/>
          <p:nvPr/>
        </p:nvPicPr>
        <p:blipFill>
          <a:blip r:embed="rId3">
            <a:alphaModFix/>
          </a:blip>
          <a:stretch>
            <a:fillRect/>
          </a:stretch>
        </p:blipFill>
        <p:spPr>
          <a:xfrm>
            <a:off x="4362801" y="916200"/>
            <a:ext cx="7626001" cy="5025600"/>
          </a:xfrm>
          <a:prstGeom prst="rect">
            <a:avLst/>
          </a:prstGeom>
          <a:noFill/>
          <a:ln>
            <a:noFill/>
          </a:ln>
        </p:spPr>
      </p:pic>
    </p:spTree>
    <p:extLst>
      <p:ext uri="{BB962C8B-B14F-4D97-AF65-F5344CB8AC3E}">
        <p14:creationId xmlns:p14="http://schemas.microsoft.com/office/powerpoint/2010/main" val="10070764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dirty="0"/>
              <a:t>Fundraising</a:t>
            </a:r>
            <a:endParaRPr dirty="0"/>
          </a:p>
        </p:txBody>
      </p:sp>
      <p:sp>
        <p:nvSpPr>
          <p:cNvPr id="82" name="Google Shape;82;p17"/>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dirty="0"/>
              <a:t>Donation</a:t>
            </a:r>
            <a:r>
              <a:rPr lang="en" dirty="0"/>
              <a:t>: Monetary donation from supporters.</a:t>
            </a:r>
            <a:endParaRPr dirty="0"/>
          </a:p>
          <a:p>
            <a:pPr marL="0" indent="0">
              <a:spcBef>
                <a:spcPts val="1600"/>
              </a:spcBef>
              <a:spcAft>
                <a:spcPts val="1600"/>
              </a:spcAft>
              <a:buNone/>
            </a:pPr>
            <a:r>
              <a:rPr lang="en" b="1" dirty="0"/>
              <a:t>Organized Crime</a:t>
            </a:r>
            <a:r>
              <a:rPr lang="en" dirty="0"/>
              <a:t>: Criminal enterprises for the purpose of profit.</a:t>
            </a:r>
            <a:endParaRPr dirty="0"/>
          </a:p>
        </p:txBody>
      </p:sp>
      <p:pic>
        <p:nvPicPr>
          <p:cNvPr id="83" name="Google Shape;83;p17"/>
          <p:cNvPicPr preferRelativeResize="0"/>
          <p:nvPr/>
        </p:nvPicPr>
        <p:blipFill>
          <a:blip r:embed="rId3">
            <a:alphaModFix/>
          </a:blip>
          <a:stretch>
            <a:fillRect/>
          </a:stretch>
        </p:blipFill>
        <p:spPr>
          <a:xfrm>
            <a:off x="4372234" y="1141200"/>
            <a:ext cx="7626001" cy="4575600"/>
          </a:xfrm>
          <a:prstGeom prst="rect">
            <a:avLst/>
          </a:prstGeom>
          <a:noFill/>
          <a:ln>
            <a:noFill/>
          </a:ln>
        </p:spPr>
      </p:pic>
    </p:spTree>
    <p:extLst>
      <p:ext uri="{BB962C8B-B14F-4D97-AF65-F5344CB8AC3E}">
        <p14:creationId xmlns:p14="http://schemas.microsoft.com/office/powerpoint/2010/main" val="11743205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dirty="0"/>
              <a:t>Crime</a:t>
            </a:r>
            <a:endParaRPr dirty="0"/>
          </a:p>
        </p:txBody>
      </p:sp>
      <p:sp>
        <p:nvSpPr>
          <p:cNvPr id="89" name="Google Shape;89;p18"/>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dirty="0"/>
              <a:t>Attack</a:t>
            </a:r>
            <a:r>
              <a:rPr lang="en" dirty="0"/>
              <a:t>: Terrorist action to injure another organism.</a:t>
            </a:r>
            <a:endParaRPr dirty="0"/>
          </a:p>
          <a:p>
            <a:pPr marL="0" indent="0">
              <a:spcBef>
                <a:spcPts val="1600"/>
              </a:spcBef>
              <a:buNone/>
            </a:pPr>
            <a:r>
              <a:rPr lang="en" b="1" dirty="0"/>
              <a:t>Bombing</a:t>
            </a:r>
            <a:r>
              <a:rPr lang="en" dirty="0"/>
              <a:t>: Action whereby a bomb is used to kill one or more people or to damage or destroy objects</a:t>
            </a:r>
            <a:endParaRPr dirty="0"/>
          </a:p>
          <a:p>
            <a:pPr marL="0" indent="0">
              <a:spcBef>
                <a:spcPts val="1600"/>
              </a:spcBef>
              <a:buNone/>
            </a:pPr>
            <a:r>
              <a:rPr lang="en" b="1" dirty="0"/>
              <a:t>Shooting</a:t>
            </a:r>
            <a:r>
              <a:rPr lang="en" dirty="0"/>
              <a:t>: Act or process of firing firearms or other projectile weapons</a:t>
            </a:r>
            <a:endParaRPr dirty="0"/>
          </a:p>
          <a:p>
            <a:pPr marL="0" indent="0">
              <a:spcBef>
                <a:spcPts val="1600"/>
              </a:spcBef>
              <a:buNone/>
            </a:pPr>
            <a:r>
              <a:rPr lang="en" b="1" dirty="0"/>
              <a:t>Kill</a:t>
            </a:r>
            <a:r>
              <a:rPr lang="en" dirty="0"/>
              <a:t>: Killing an individual or group.</a:t>
            </a:r>
            <a:endParaRPr dirty="0"/>
          </a:p>
          <a:p>
            <a:pPr marL="0" indent="0">
              <a:spcBef>
                <a:spcPts val="1600"/>
              </a:spcBef>
              <a:spcAft>
                <a:spcPts val="1600"/>
              </a:spcAft>
              <a:buNone/>
            </a:pPr>
            <a:r>
              <a:rPr lang="en" b="1" dirty="0"/>
              <a:t>Injure</a:t>
            </a:r>
            <a:r>
              <a:rPr lang="en" dirty="0"/>
              <a:t>: Injuring an individual or group.</a:t>
            </a:r>
            <a:endParaRPr dirty="0"/>
          </a:p>
        </p:txBody>
      </p:sp>
      <p:pic>
        <p:nvPicPr>
          <p:cNvPr id="90" name="Google Shape;90;p18"/>
          <p:cNvPicPr preferRelativeResize="0"/>
          <p:nvPr/>
        </p:nvPicPr>
        <p:blipFill>
          <a:blip r:embed="rId3">
            <a:alphaModFix/>
          </a:blip>
          <a:stretch>
            <a:fillRect/>
          </a:stretch>
        </p:blipFill>
        <p:spPr>
          <a:xfrm>
            <a:off x="4319797" y="1260835"/>
            <a:ext cx="7454067" cy="4336312"/>
          </a:xfrm>
          <a:prstGeom prst="rect">
            <a:avLst/>
          </a:prstGeom>
          <a:noFill/>
          <a:ln>
            <a:noFill/>
          </a:ln>
        </p:spPr>
      </p:pic>
    </p:spTree>
    <p:extLst>
      <p:ext uri="{BB962C8B-B14F-4D97-AF65-F5344CB8AC3E}">
        <p14:creationId xmlns:p14="http://schemas.microsoft.com/office/powerpoint/2010/main" val="845015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dirty="0"/>
              <a:t>Society Response</a:t>
            </a:r>
            <a:endParaRPr dirty="0"/>
          </a:p>
        </p:txBody>
      </p:sp>
      <p:sp>
        <p:nvSpPr>
          <p:cNvPr id="96" name="Google Shape;96;p19"/>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spcBef>
                <a:spcPts val="1600"/>
              </a:spcBef>
              <a:buNone/>
            </a:pPr>
            <a:r>
              <a:rPr lang="en" b="1" dirty="0"/>
              <a:t>Protest</a:t>
            </a:r>
            <a:r>
              <a:rPr lang="en" dirty="0"/>
              <a:t>: Collective action by people to protest the terrorist attack and injustice.</a:t>
            </a:r>
          </a:p>
          <a:p>
            <a:pPr marL="0" indent="0">
              <a:spcBef>
                <a:spcPts val="1600"/>
              </a:spcBef>
              <a:buNone/>
            </a:pPr>
            <a:r>
              <a:rPr lang="en-US" b="1" dirty="0"/>
              <a:t>Protest Elsewhere</a:t>
            </a:r>
            <a:r>
              <a:rPr lang="en-US" dirty="0"/>
              <a:t>: protests that do not happen at the place of the attack</a:t>
            </a:r>
          </a:p>
          <a:p>
            <a:pPr marL="0" indent="0">
              <a:spcBef>
                <a:spcPts val="1600"/>
              </a:spcBef>
              <a:buNone/>
            </a:pPr>
            <a:r>
              <a:rPr lang="en-US" b="1" dirty="0"/>
              <a:t>Social Media</a:t>
            </a:r>
            <a:r>
              <a:rPr lang="en-US" dirty="0"/>
              <a:t>: Interaction among people in which they create, share, and/or exchange information and ideas in virtual communities and networks.</a:t>
            </a:r>
            <a:endParaRPr dirty="0"/>
          </a:p>
          <a:p>
            <a:pPr marL="0" indent="0">
              <a:spcBef>
                <a:spcPts val="1600"/>
              </a:spcBef>
              <a:spcAft>
                <a:spcPts val="1600"/>
              </a:spcAft>
              <a:buNone/>
            </a:pPr>
            <a:r>
              <a:rPr lang="en" b="1" dirty="0"/>
              <a:t>Journalism</a:t>
            </a:r>
            <a:r>
              <a:rPr lang="en" dirty="0"/>
              <a:t>: Investigation and reporting of events, issues and trends to a broad audience.</a:t>
            </a:r>
            <a:endParaRPr dirty="0"/>
          </a:p>
        </p:txBody>
      </p:sp>
      <p:pic>
        <p:nvPicPr>
          <p:cNvPr id="2" name="Picture 1">
            <a:extLst>
              <a:ext uri="{FF2B5EF4-FFF2-40B4-BE49-F238E27FC236}">
                <a16:creationId xmlns:a16="http://schemas.microsoft.com/office/drawing/2014/main" id="{F7D14E62-835C-A834-3AC7-C31EB7AD0421}"/>
              </a:ext>
            </a:extLst>
          </p:cNvPr>
          <p:cNvPicPr>
            <a:picLocks noChangeAspect="1"/>
          </p:cNvPicPr>
          <p:nvPr/>
        </p:nvPicPr>
        <p:blipFill>
          <a:blip r:embed="rId3"/>
          <a:stretch>
            <a:fillRect/>
          </a:stretch>
        </p:blipFill>
        <p:spPr>
          <a:xfrm>
            <a:off x="4379312" y="1664473"/>
            <a:ext cx="7632459" cy="3182932"/>
          </a:xfrm>
          <a:prstGeom prst="rect">
            <a:avLst/>
          </a:prstGeom>
        </p:spPr>
      </p:pic>
    </p:spTree>
    <p:extLst>
      <p:ext uri="{BB962C8B-B14F-4D97-AF65-F5344CB8AC3E}">
        <p14:creationId xmlns:p14="http://schemas.microsoft.com/office/powerpoint/2010/main" val="986829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4" name="Google Shape;104;p20"/>
          <p:cNvPicPr preferRelativeResize="0"/>
          <p:nvPr/>
        </p:nvPicPr>
        <p:blipFill>
          <a:blip r:embed="rId3">
            <a:alphaModFix/>
          </a:blip>
          <a:stretch>
            <a:fillRect/>
          </a:stretch>
        </p:blipFill>
        <p:spPr>
          <a:xfrm>
            <a:off x="5300871" y="570086"/>
            <a:ext cx="6603115" cy="4605205"/>
          </a:xfrm>
          <a:prstGeom prst="rect">
            <a:avLst/>
          </a:prstGeom>
          <a:noFill/>
          <a:ln>
            <a:noFill/>
          </a:ln>
        </p:spPr>
      </p:pic>
      <p:sp>
        <p:nvSpPr>
          <p:cNvPr id="102" name="Google Shape;102;p20"/>
          <p:cNvSpPr txBox="1">
            <a:spLocks noGrp="1"/>
          </p:cNvSpPr>
          <p:nvPr>
            <p:ph type="title"/>
          </p:nvPr>
        </p:nvSpPr>
        <p:spPr>
          <a:xfrm>
            <a:off x="203201" y="262200"/>
            <a:ext cx="3744000" cy="1007600"/>
          </a:xfrm>
          <a:prstGeom prst="rect">
            <a:avLst/>
          </a:prstGeom>
        </p:spPr>
        <p:txBody>
          <a:bodyPr spcFirstLastPara="1" vert="horz" wrap="square" lIns="121900" tIns="121900" rIns="121900" bIns="121900" rtlCol="0" anchor="b" anchorCtr="0">
            <a:normAutofit/>
          </a:bodyPr>
          <a:lstStyle/>
          <a:p>
            <a:r>
              <a:rPr lang="en" dirty="0"/>
              <a:t>Counter Terrorism</a:t>
            </a:r>
            <a:endParaRPr dirty="0"/>
          </a:p>
        </p:txBody>
      </p:sp>
      <p:sp>
        <p:nvSpPr>
          <p:cNvPr id="103" name="Google Shape;103;p20"/>
          <p:cNvSpPr txBox="1">
            <a:spLocks noGrp="1"/>
          </p:cNvSpPr>
          <p:nvPr>
            <p:ph type="body" idx="1"/>
          </p:nvPr>
        </p:nvSpPr>
        <p:spPr>
          <a:xfrm>
            <a:off x="245978" y="1486795"/>
            <a:ext cx="5118509" cy="4605205"/>
          </a:xfrm>
          <a:prstGeom prst="rect">
            <a:avLst/>
          </a:prstGeom>
        </p:spPr>
        <p:txBody>
          <a:bodyPr spcFirstLastPara="1" vert="horz" wrap="square" lIns="121900" tIns="121900" rIns="121900" bIns="121900" rtlCol="0" anchor="t" anchorCtr="0">
            <a:normAutofit fontScale="85000" lnSpcReduction="10000"/>
          </a:bodyPr>
          <a:lstStyle/>
          <a:p>
            <a:pPr marL="0" indent="0">
              <a:lnSpc>
                <a:spcPct val="120000"/>
              </a:lnSpc>
              <a:spcBef>
                <a:spcPts val="533"/>
              </a:spcBef>
              <a:buNone/>
            </a:pPr>
            <a:r>
              <a:rPr lang="en" b="1" dirty="0"/>
              <a:t>Legislation</a:t>
            </a:r>
            <a:r>
              <a:rPr lang="en" dirty="0"/>
              <a:t>: Laws enacted against terrorism.</a:t>
            </a:r>
            <a:endParaRPr dirty="0"/>
          </a:p>
          <a:p>
            <a:pPr marL="0" indent="0">
              <a:lnSpc>
                <a:spcPct val="120000"/>
              </a:lnSpc>
              <a:spcBef>
                <a:spcPts val="533"/>
              </a:spcBef>
              <a:buNone/>
            </a:pPr>
            <a:r>
              <a:rPr lang="en" b="1" dirty="0"/>
              <a:t>Target Hardening</a:t>
            </a:r>
            <a:r>
              <a:rPr lang="en" dirty="0"/>
              <a:t>: Process of securing or strengthening security of an area suspected to be targeted by terrorism.</a:t>
            </a:r>
            <a:endParaRPr dirty="0"/>
          </a:p>
          <a:p>
            <a:pPr marL="0" indent="0">
              <a:lnSpc>
                <a:spcPct val="120000"/>
              </a:lnSpc>
              <a:spcBef>
                <a:spcPts val="533"/>
              </a:spcBef>
              <a:buNone/>
            </a:pPr>
            <a:r>
              <a:rPr lang="en" b="1" dirty="0"/>
              <a:t>Military Action</a:t>
            </a:r>
            <a:r>
              <a:rPr lang="en" dirty="0"/>
              <a:t>: Control of people by others through violence in order to prevent further terrorist activity.</a:t>
            </a:r>
            <a:endParaRPr dirty="0"/>
          </a:p>
          <a:p>
            <a:pPr marL="0" indent="0">
              <a:lnSpc>
                <a:spcPct val="120000"/>
              </a:lnSpc>
              <a:spcBef>
                <a:spcPts val="533"/>
              </a:spcBef>
              <a:buNone/>
            </a:pPr>
            <a:r>
              <a:rPr lang="en" b="1" dirty="0"/>
              <a:t>Terrorism Research</a:t>
            </a:r>
            <a:r>
              <a:rPr lang="en" dirty="0"/>
              <a:t>: Systematic research into the cause of terrorism and its impact as well as preventative measures.</a:t>
            </a:r>
            <a:endParaRPr dirty="0"/>
          </a:p>
          <a:p>
            <a:pPr marL="0" indent="0">
              <a:lnSpc>
                <a:spcPct val="120000"/>
              </a:lnSpc>
              <a:spcBef>
                <a:spcPts val="533"/>
              </a:spcBef>
              <a:buNone/>
            </a:pPr>
            <a:r>
              <a:rPr lang="en" b="1" dirty="0"/>
              <a:t>Surveillance</a:t>
            </a:r>
            <a:r>
              <a:rPr lang="en" dirty="0"/>
              <a:t>: Monitoring of behavior, activities, or other changing information, for the purpose of influencing, managing or directing.</a:t>
            </a:r>
            <a:endParaRPr dirty="0"/>
          </a:p>
          <a:p>
            <a:pPr marL="0" indent="0">
              <a:lnSpc>
                <a:spcPct val="120000"/>
              </a:lnSpc>
              <a:spcBef>
                <a:spcPts val="533"/>
              </a:spcBef>
              <a:buNone/>
            </a:pPr>
            <a:r>
              <a:rPr lang="en" b="1" dirty="0"/>
              <a:t>Detention</a:t>
            </a:r>
            <a:r>
              <a:rPr lang="en" dirty="0"/>
              <a:t>: Removal of the freedom of liberty by a state.</a:t>
            </a:r>
            <a:endParaRPr dirty="0"/>
          </a:p>
          <a:p>
            <a:pPr marL="0" indent="0">
              <a:lnSpc>
                <a:spcPct val="120000"/>
              </a:lnSpc>
              <a:spcBef>
                <a:spcPts val="533"/>
              </a:spcBef>
              <a:buNone/>
            </a:pPr>
            <a:r>
              <a:rPr lang="en" b="1" dirty="0"/>
              <a:t>Interrogation</a:t>
            </a:r>
            <a:r>
              <a:rPr lang="en" dirty="0"/>
              <a:t>: Interviewing employed by law enforcement officers, military personnel, and intelligence agencies with the goal of eliciting information about affiliation with any terrorist group.</a:t>
            </a:r>
            <a:endParaRPr dirty="0"/>
          </a:p>
          <a:p>
            <a:pPr marL="0" indent="0">
              <a:lnSpc>
                <a:spcPct val="120000"/>
              </a:lnSpc>
              <a:spcBef>
                <a:spcPts val="533"/>
              </a:spcBef>
              <a:spcAft>
                <a:spcPts val="1600"/>
              </a:spcAft>
              <a:buNone/>
            </a:pPr>
            <a:r>
              <a:rPr lang="en" b="1" dirty="0"/>
              <a:t>Deportation</a:t>
            </a:r>
            <a:r>
              <a:rPr lang="en" dirty="0"/>
              <a:t>: Expulsion of the people from a place or country.</a:t>
            </a:r>
            <a:endParaRPr dirty="0"/>
          </a:p>
        </p:txBody>
      </p:sp>
    </p:spTree>
    <p:extLst>
      <p:ext uri="{BB962C8B-B14F-4D97-AF65-F5344CB8AC3E}">
        <p14:creationId xmlns:p14="http://schemas.microsoft.com/office/powerpoint/2010/main" val="16207260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a:noFill/>
          <a:ln>
            <a:noFill/>
          </a:ln>
        </p:spPr>
        <p:txBody>
          <a:bodyPr spcFirstLastPara="1" vert="horz" wrap="square" lIns="121900" tIns="121900" rIns="121900" bIns="121900" rtlCol="0" anchor="b" anchorCtr="0">
            <a:normAutofit/>
          </a:bodyPr>
          <a:lstStyle/>
          <a:p>
            <a:pPr>
              <a:lnSpc>
                <a:spcPct val="100000"/>
              </a:lnSpc>
              <a:spcBef>
                <a:spcPts val="0"/>
              </a:spcBef>
              <a:buSzPts val="5200"/>
            </a:pPr>
            <a:r>
              <a:rPr lang="en" sz="5333" dirty="0"/>
              <a:t>RESIN Terrorist Attacks Schema</a:t>
            </a:r>
            <a:br>
              <a:rPr lang="en" dirty="0"/>
            </a:br>
            <a:r>
              <a:rPr lang="en" sz="2400" dirty="0"/>
              <a:t>Updated March 20, 2022</a:t>
            </a:r>
            <a:endParaRPr dirty="0"/>
          </a:p>
        </p:txBody>
      </p:sp>
      <p:sp>
        <p:nvSpPr>
          <p:cNvPr id="55" name="Google Shape;55;p13"/>
          <p:cNvSpPr txBox="1">
            <a:spLocks noGrp="1"/>
          </p:cNvSpPr>
          <p:nvPr>
            <p:ph type="subTitle" idx="1"/>
          </p:nvPr>
        </p:nvSpPr>
        <p:spPr>
          <a:xfrm>
            <a:off x="415600" y="3778833"/>
            <a:ext cx="11360800" cy="1056800"/>
          </a:xfrm>
          <a:prstGeom prst="rect">
            <a:avLst/>
          </a:prstGeom>
          <a:noFill/>
          <a:ln>
            <a:noFill/>
          </a:ln>
        </p:spPr>
        <p:txBody>
          <a:bodyPr spcFirstLastPara="1" vert="horz" wrap="square" lIns="121900" tIns="121900" rIns="121900" bIns="121900" rtlCol="0" anchor="t" anchorCtr="0">
            <a:normAutofit/>
          </a:bodyPr>
          <a:lstStyle/>
          <a:p>
            <a:pPr>
              <a:lnSpc>
                <a:spcPct val="100000"/>
              </a:lnSpc>
              <a:spcBef>
                <a:spcPts val="0"/>
              </a:spcBef>
              <a:buSzPct val="181817"/>
            </a:pPr>
            <a:r>
              <a:rPr lang="en" dirty="0"/>
              <a:t>Iris Liu, Sha Li, Michael Regan,</a:t>
            </a:r>
            <a:endParaRPr dirty="0"/>
          </a:p>
          <a:p>
            <a:pPr>
              <a:lnSpc>
                <a:spcPct val="100000"/>
              </a:lnSpc>
              <a:spcBef>
                <a:spcPts val="0"/>
              </a:spcBef>
              <a:buSzPct val="181817"/>
            </a:pPr>
            <a:r>
              <a:rPr lang="en" dirty="0"/>
              <a:t>Susan Brown, Martha Palmer, Heng Ji</a:t>
            </a:r>
            <a:endParaRPr dirty="0"/>
          </a:p>
        </p:txBody>
      </p:sp>
    </p:spTree>
    <p:extLst>
      <p:ext uri="{BB962C8B-B14F-4D97-AF65-F5344CB8AC3E}">
        <p14:creationId xmlns:p14="http://schemas.microsoft.com/office/powerpoint/2010/main" val="9127438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spcBef>
                <a:spcPts val="0"/>
              </a:spcBef>
            </a:pPr>
            <a:r>
              <a:rPr lang="en"/>
              <a:t>Overview</a:t>
            </a:r>
            <a:endParaRPr/>
          </a:p>
        </p:txBody>
      </p:sp>
      <p:pic>
        <p:nvPicPr>
          <p:cNvPr id="61" name="Google Shape;61;p14"/>
          <p:cNvPicPr preferRelativeResize="0"/>
          <p:nvPr/>
        </p:nvPicPr>
        <p:blipFill>
          <a:blip r:embed="rId3">
            <a:alphaModFix/>
          </a:blip>
          <a:stretch>
            <a:fillRect/>
          </a:stretch>
        </p:blipFill>
        <p:spPr>
          <a:xfrm>
            <a:off x="2718867" y="881685"/>
            <a:ext cx="8730699" cy="5094636"/>
          </a:xfrm>
          <a:prstGeom prst="rect">
            <a:avLst/>
          </a:prstGeom>
          <a:noFill/>
          <a:ln>
            <a:noFill/>
          </a:ln>
        </p:spPr>
      </p:pic>
      <p:pic>
        <p:nvPicPr>
          <p:cNvPr id="62" name="Google Shape;62;p14"/>
          <p:cNvPicPr preferRelativeResize="0"/>
          <p:nvPr/>
        </p:nvPicPr>
        <p:blipFill>
          <a:blip r:embed="rId4">
            <a:alphaModFix/>
          </a:blip>
          <a:stretch>
            <a:fillRect/>
          </a:stretch>
        </p:blipFill>
        <p:spPr>
          <a:xfrm>
            <a:off x="303961" y="4993634"/>
            <a:ext cx="2414900" cy="1588967"/>
          </a:xfrm>
          <a:prstGeom prst="rect">
            <a:avLst/>
          </a:prstGeom>
          <a:noFill/>
          <a:ln>
            <a:noFill/>
          </a:ln>
        </p:spPr>
      </p:pic>
    </p:spTree>
    <p:extLst>
      <p:ext uri="{BB962C8B-B14F-4D97-AF65-F5344CB8AC3E}">
        <p14:creationId xmlns:p14="http://schemas.microsoft.com/office/powerpoint/2010/main" val="33924543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dirty="0"/>
              <a:t>Motivation</a:t>
            </a:r>
            <a:endParaRPr dirty="0"/>
          </a:p>
        </p:txBody>
      </p:sp>
      <p:sp>
        <p:nvSpPr>
          <p:cNvPr id="68" name="Google Shape;68;p15"/>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fontScale="92500" lnSpcReduction="10000"/>
          </a:bodyPr>
          <a:lstStyle/>
          <a:p>
            <a:pPr marL="0" indent="0">
              <a:buNone/>
            </a:pPr>
            <a:r>
              <a:rPr lang="en" b="1" dirty="0"/>
              <a:t>Injustice</a:t>
            </a:r>
            <a:r>
              <a:rPr lang="en" dirty="0"/>
              <a:t>: Injustice, whether objective or perceived, towards a group or individual.</a:t>
            </a:r>
            <a:endParaRPr dirty="0"/>
          </a:p>
          <a:p>
            <a:pPr marL="0" indent="0">
              <a:spcBef>
                <a:spcPts val="1600"/>
              </a:spcBef>
              <a:buNone/>
            </a:pPr>
            <a:r>
              <a:rPr lang="en" b="1" dirty="0"/>
              <a:t>Recruitment</a:t>
            </a:r>
            <a:r>
              <a:rPr lang="en" dirty="0"/>
              <a:t>: Inspire people to join the cause.</a:t>
            </a:r>
            <a:endParaRPr dirty="0"/>
          </a:p>
          <a:p>
            <a:pPr marL="0" indent="0">
              <a:spcBef>
                <a:spcPts val="1600"/>
              </a:spcBef>
              <a:buNone/>
            </a:pPr>
            <a:r>
              <a:rPr lang="en" b="1" dirty="0"/>
              <a:t>Propaganda</a:t>
            </a:r>
            <a:r>
              <a:rPr lang="en" dirty="0"/>
              <a:t>: Crime as propaganda to inspire people for the cause.</a:t>
            </a:r>
            <a:endParaRPr dirty="0"/>
          </a:p>
          <a:p>
            <a:pPr marL="0" indent="0">
              <a:spcBef>
                <a:spcPts val="1600"/>
              </a:spcBef>
              <a:buNone/>
            </a:pPr>
            <a:r>
              <a:rPr lang="en" b="1" dirty="0"/>
              <a:t>Awareness Campaign</a:t>
            </a:r>
            <a:r>
              <a:rPr lang="en" dirty="0"/>
              <a:t>: Raise awareness and receive attention from the media on the cause.</a:t>
            </a:r>
            <a:endParaRPr dirty="0"/>
          </a:p>
          <a:p>
            <a:pPr marL="0" indent="0">
              <a:spcBef>
                <a:spcPts val="1600"/>
              </a:spcBef>
              <a:buNone/>
            </a:pPr>
            <a:r>
              <a:rPr lang="en" b="1" dirty="0"/>
              <a:t>Terrorism</a:t>
            </a:r>
            <a:r>
              <a:rPr lang="en" dirty="0"/>
              <a:t>: Incite fear in the general population.</a:t>
            </a:r>
            <a:endParaRPr dirty="0"/>
          </a:p>
          <a:p>
            <a:pPr marL="0" indent="0">
              <a:spcBef>
                <a:spcPts val="1600"/>
              </a:spcBef>
              <a:spcAft>
                <a:spcPts val="1600"/>
              </a:spcAft>
              <a:buNone/>
            </a:pPr>
            <a:r>
              <a:rPr lang="en" b="1" dirty="0"/>
              <a:t>Personal Beliefs</a:t>
            </a:r>
            <a:r>
              <a:rPr lang="en" dirty="0"/>
              <a:t>: Personal beliefs that something about the world is inherently wrong.</a:t>
            </a:r>
            <a:endParaRPr dirty="0"/>
          </a:p>
        </p:txBody>
      </p:sp>
      <p:pic>
        <p:nvPicPr>
          <p:cNvPr id="69" name="Google Shape;69;p15"/>
          <p:cNvPicPr preferRelativeResize="0"/>
          <p:nvPr/>
        </p:nvPicPr>
        <p:blipFill>
          <a:blip r:embed="rId3">
            <a:alphaModFix/>
          </a:blip>
          <a:stretch>
            <a:fillRect/>
          </a:stretch>
        </p:blipFill>
        <p:spPr>
          <a:xfrm>
            <a:off x="4409901" y="804418"/>
            <a:ext cx="7626001" cy="5249175"/>
          </a:xfrm>
          <a:prstGeom prst="rect">
            <a:avLst/>
          </a:prstGeom>
          <a:noFill/>
          <a:ln>
            <a:noFill/>
          </a:ln>
        </p:spPr>
      </p:pic>
    </p:spTree>
    <p:extLst>
      <p:ext uri="{BB962C8B-B14F-4D97-AF65-F5344CB8AC3E}">
        <p14:creationId xmlns:p14="http://schemas.microsoft.com/office/powerpoint/2010/main" val="225948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323263" y="1789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dirty="0"/>
              <a:t>Contributory Factors- Social Factors</a:t>
            </a:r>
            <a:endParaRPr dirty="0"/>
          </a:p>
        </p:txBody>
      </p:sp>
      <p:sp>
        <p:nvSpPr>
          <p:cNvPr id="67" name="Google Shape;67;p3"/>
          <p:cNvSpPr txBox="1"/>
          <p:nvPr/>
        </p:nvSpPr>
        <p:spPr>
          <a:xfrm>
            <a:off x="577063" y="851113"/>
            <a:ext cx="10853200" cy="1792758"/>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400" b="1" dirty="0">
                <a:solidFill>
                  <a:schemeClr val="dk1"/>
                </a:solidFill>
              </a:rPr>
              <a:t>Generic Crime</a:t>
            </a:r>
            <a:r>
              <a:rPr lang="en" sz="1400" dirty="0">
                <a:solidFill>
                  <a:schemeClr val="dk1"/>
                </a:solidFill>
              </a:rPr>
              <a:t>: The disease outbreak could be the result of a crime, i.e., someone polluting the water with a chemical</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Create Artifact: </a:t>
            </a:r>
            <a:r>
              <a:rPr lang="en-US" sz="1400" dirty="0">
                <a:solidFill>
                  <a:schemeClr val="dk1"/>
                </a:solidFill>
              </a:rPr>
              <a:t>Creation of a disease by laboratories or organizations</a:t>
            </a:r>
            <a:endParaRPr lang="en" sz="1400" b="1" dirty="0">
              <a:solidFill>
                <a:schemeClr val="dk1"/>
              </a:solidFill>
            </a:endParaRPr>
          </a:p>
          <a:p>
            <a:pPr>
              <a:lnSpc>
                <a:spcPct val="115000"/>
              </a:lnSpc>
              <a:spcBef>
                <a:spcPts val="800"/>
              </a:spcBef>
              <a:buClr>
                <a:schemeClr val="dk1"/>
              </a:buClr>
              <a:buSzPts val="1100"/>
            </a:pPr>
            <a:r>
              <a:rPr lang="en" sz="1400" b="1" dirty="0">
                <a:solidFill>
                  <a:schemeClr val="dk1"/>
                </a:solidFill>
              </a:rPr>
              <a:t>Compliance[negated]</a:t>
            </a:r>
            <a:r>
              <a:rPr lang="en" sz="1400" dirty="0">
                <a:solidFill>
                  <a:schemeClr val="dk1"/>
                </a:solidFill>
              </a:rPr>
              <a:t>: Compliance to a rule or regulation. Often negated, for example violating health regulations.</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Biological Warfare</a:t>
            </a:r>
            <a:r>
              <a:rPr lang="en" sz="1400" dirty="0">
                <a:solidFill>
                  <a:schemeClr val="dk1"/>
                </a:solidFill>
              </a:rPr>
              <a:t>: The disease outbreak may result from the use of biological toxins or infectious agents such as bacteria, viruses, insects, and fungi with the intent to kill, harm or incapacitate humans, animals or plants as an act of war</a:t>
            </a:r>
            <a:endParaRPr sz="1400" dirty="0">
              <a:solidFill>
                <a:schemeClr val="dk1"/>
              </a:solidFill>
            </a:endParaRPr>
          </a:p>
        </p:txBody>
      </p:sp>
      <p:pic>
        <p:nvPicPr>
          <p:cNvPr id="3" name="Picture 2">
            <a:extLst>
              <a:ext uri="{FF2B5EF4-FFF2-40B4-BE49-F238E27FC236}">
                <a16:creationId xmlns:a16="http://schemas.microsoft.com/office/drawing/2014/main" id="{A6C54C36-D7CF-9C7A-A21F-F5CC3A9E77C0}"/>
              </a:ext>
            </a:extLst>
          </p:cNvPr>
          <p:cNvPicPr>
            <a:picLocks noChangeAspect="1"/>
          </p:cNvPicPr>
          <p:nvPr/>
        </p:nvPicPr>
        <p:blipFill>
          <a:blip r:embed="rId3"/>
          <a:stretch>
            <a:fillRect/>
          </a:stretch>
        </p:blipFill>
        <p:spPr>
          <a:xfrm>
            <a:off x="1559259" y="4410323"/>
            <a:ext cx="8735028" cy="1699728"/>
          </a:xfrm>
          <a:prstGeom prst="rect">
            <a:avLst/>
          </a:prstGeom>
        </p:spPr>
      </p:pic>
    </p:spTree>
    <p:extLst>
      <p:ext uri="{BB962C8B-B14F-4D97-AF65-F5344CB8AC3E}">
        <p14:creationId xmlns:p14="http://schemas.microsoft.com/office/powerpoint/2010/main" val="4026449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dirty="0"/>
              <a:t>Preparation</a:t>
            </a:r>
            <a:endParaRPr dirty="0"/>
          </a:p>
        </p:txBody>
      </p:sp>
      <p:sp>
        <p:nvSpPr>
          <p:cNvPr id="75" name="Google Shape;75;p16"/>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dirty="0"/>
              <a:t>Train Participants</a:t>
            </a:r>
            <a:r>
              <a:rPr lang="en" dirty="0"/>
              <a:t>: Train participants who will execute the attack.</a:t>
            </a:r>
            <a:endParaRPr dirty="0"/>
          </a:p>
          <a:p>
            <a:pPr marL="0" indent="0">
              <a:spcBef>
                <a:spcPts val="1600"/>
              </a:spcBef>
              <a:buNone/>
            </a:pPr>
            <a:r>
              <a:rPr lang="en" b="1" dirty="0"/>
              <a:t>Plan Attack</a:t>
            </a:r>
            <a:r>
              <a:rPr lang="en" dirty="0"/>
              <a:t>: Plan the specifics of attack.</a:t>
            </a:r>
            <a:endParaRPr dirty="0"/>
          </a:p>
          <a:p>
            <a:pPr marL="0" indent="0">
              <a:spcBef>
                <a:spcPts val="1600"/>
              </a:spcBef>
              <a:buNone/>
            </a:pPr>
            <a:r>
              <a:rPr lang="en" b="1" dirty="0"/>
              <a:t>Purchase Weapons</a:t>
            </a:r>
            <a:r>
              <a:rPr lang="en" dirty="0"/>
              <a:t>: Obtain weapons for the crime.</a:t>
            </a:r>
            <a:endParaRPr dirty="0"/>
          </a:p>
          <a:p>
            <a:pPr marL="0" indent="0">
              <a:spcBef>
                <a:spcPts val="1600"/>
              </a:spcBef>
              <a:spcAft>
                <a:spcPts val="1600"/>
              </a:spcAft>
              <a:buNone/>
            </a:pPr>
            <a:r>
              <a:rPr lang="en" b="1" dirty="0"/>
              <a:t>Plant Undercover Agents</a:t>
            </a:r>
            <a:r>
              <a:rPr lang="en" dirty="0"/>
              <a:t>: Plant spies in the target group to obtain information.</a:t>
            </a:r>
            <a:endParaRPr dirty="0"/>
          </a:p>
        </p:txBody>
      </p:sp>
      <p:pic>
        <p:nvPicPr>
          <p:cNvPr id="76" name="Google Shape;76;p16"/>
          <p:cNvPicPr preferRelativeResize="0"/>
          <p:nvPr/>
        </p:nvPicPr>
        <p:blipFill>
          <a:blip r:embed="rId3">
            <a:alphaModFix/>
          </a:blip>
          <a:stretch>
            <a:fillRect/>
          </a:stretch>
        </p:blipFill>
        <p:spPr>
          <a:xfrm>
            <a:off x="4362801" y="916200"/>
            <a:ext cx="7626001" cy="5025600"/>
          </a:xfrm>
          <a:prstGeom prst="rect">
            <a:avLst/>
          </a:prstGeom>
          <a:noFill/>
          <a:ln>
            <a:noFill/>
          </a:ln>
        </p:spPr>
      </p:pic>
    </p:spTree>
    <p:extLst>
      <p:ext uri="{BB962C8B-B14F-4D97-AF65-F5344CB8AC3E}">
        <p14:creationId xmlns:p14="http://schemas.microsoft.com/office/powerpoint/2010/main" val="21813003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dirty="0"/>
              <a:t>Fundraising</a:t>
            </a:r>
            <a:endParaRPr dirty="0"/>
          </a:p>
        </p:txBody>
      </p:sp>
      <p:sp>
        <p:nvSpPr>
          <p:cNvPr id="82" name="Google Shape;82;p17"/>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dirty="0"/>
              <a:t>Donation</a:t>
            </a:r>
            <a:r>
              <a:rPr lang="en" dirty="0"/>
              <a:t>: Monetary donation from supporters.</a:t>
            </a:r>
            <a:endParaRPr dirty="0"/>
          </a:p>
          <a:p>
            <a:pPr marL="0" indent="0">
              <a:spcBef>
                <a:spcPts val="1600"/>
              </a:spcBef>
              <a:spcAft>
                <a:spcPts val="1600"/>
              </a:spcAft>
              <a:buNone/>
            </a:pPr>
            <a:r>
              <a:rPr lang="en" b="1" dirty="0"/>
              <a:t>Organized Crime</a:t>
            </a:r>
            <a:r>
              <a:rPr lang="en" dirty="0"/>
              <a:t>: Criminal enterprises for the purpose of profit.</a:t>
            </a:r>
            <a:endParaRPr dirty="0"/>
          </a:p>
        </p:txBody>
      </p:sp>
      <p:pic>
        <p:nvPicPr>
          <p:cNvPr id="83" name="Google Shape;83;p17"/>
          <p:cNvPicPr preferRelativeResize="0"/>
          <p:nvPr/>
        </p:nvPicPr>
        <p:blipFill>
          <a:blip r:embed="rId3">
            <a:alphaModFix/>
          </a:blip>
          <a:stretch>
            <a:fillRect/>
          </a:stretch>
        </p:blipFill>
        <p:spPr>
          <a:xfrm>
            <a:off x="4372234" y="1141200"/>
            <a:ext cx="7626001" cy="4575600"/>
          </a:xfrm>
          <a:prstGeom prst="rect">
            <a:avLst/>
          </a:prstGeom>
          <a:noFill/>
          <a:ln>
            <a:noFill/>
          </a:ln>
        </p:spPr>
      </p:pic>
    </p:spTree>
    <p:extLst>
      <p:ext uri="{BB962C8B-B14F-4D97-AF65-F5344CB8AC3E}">
        <p14:creationId xmlns:p14="http://schemas.microsoft.com/office/powerpoint/2010/main" val="2708308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dirty="0"/>
              <a:t>Crime</a:t>
            </a:r>
            <a:endParaRPr dirty="0"/>
          </a:p>
        </p:txBody>
      </p:sp>
      <p:sp>
        <p:nvSpPr>
          <p:cNvPr id="89" name="Google Shape;89;p18"/>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dirty="0"/>
              <a:t>Attack</a:t>
            </a:r>
            <a:r>
              <a:rPr lang="en" dirty="0"/>
              <a:t>: Terrorist action to injure another organism.</a:t>
            </a:r>
            <a:endParaRPr dirty="0"/>
          </a:p>
          <a:p>
            <a:pPr marL="0" indent="0">
              <a:spcBef>
                <a:spcPts val="1600"/>
              </a:spcBef>
              <a:buNone/>
            </a:pPr>
            <a:r>
              <a:rPr lang="en" b="1" dirty="0"/>
              <a:t>Bombing</a:t>
            </a:r>
            <a:r>
              <a:rPr lang="en" dirty="0"/>
              <a:t>: Action whereby a bomb is used to kill one or more people or to damage or destroy objects</a:t>
            </a:r>
            <a:endParaRPr dirty="0"/>
          </a:p>
          <a:p>
            <a:pPr marL="0" indent="0">
              <a:spcBef>
                <a:spcPts val="1600"/>
              </a:spcBef>
              <a:buNone/>
            </a:pPr>
            <a:r>
              <a:rPr lang="en" b="1" dirty="0"/>
              <a:t>Shooting</a:t>
            </a:r>
            <a:r>
              <a:rPr lang="en" dirty="0"/>
              <a:t>: Act or process of firing firearms or other projectile weapons</a:t>
            </a:r>
            <a:endParaRPr dirty="0"/>
          </a:p>
          <a:p>
            <a:pPr marL="0" indent="0">
              <a:spcBef>
                <a:spcPts val="1600"/>
              </a:spcBef>
              <a:buNone/>
            </a:pPr>
            <a:r>
              <a:rPr lang="en" b="1" dirty="0"/>
              <a:t>Kill</a:t>
            </a:r>
            <a:r>
              <a:rPr lang="en" dirty="0"/>
              <a:t>: Killing an individual or group.</a:t>
            </a:r>
            <a:endParaRPr dirty="0"/>
          </a:p>
          <a:p>
            <a:pPr marL="0" indent="0">
              <a:spcBef>
                <a:spcPts val="1600"/>
              </a:spcBef>
              <a:spcAft>
                <a:spcPts val="1600"/>
              </a:spcAft>
              <a:buNone/>
            </a:pPr>
            <a:r>
              <a:rPr lang="en" b="1" dirty="0"/>
              <a:t>Injure</a:t>
            </a:r>
            <a:r>
              <a:rPr lang="en" dirty="0"/>
              <a:t>: Injuring an individual or group.</a:t>
            </a:r>
            <a:endParaRPr dirty="0"/>
          </a:p>
        </p:txBody>
      </p:sp>
      <p:pic>
        <p:nvPicPr>
          <p:cNvPr id="90" name="Google Shape;90;p18"/>
          <p:cNvPicPr preferRelativeResize="0"/>
          <p:nvPr/>
        </p:nvPicPr>
        <p:blipFill>
          <a:blip r:embed="rId3">
            <a:alphaModFix/>
          </a:blip>
          <a:stretch>
            <a:fillRect/>
          </a:stretch>
        </p:blipFill>
        <p:spPr>
          <a:xfrm>
            <a:off x="4319797" y="1260835"/>
            <a:ext cx="7454067" cy="4336312"/>
          </a:xfrm>
          <a:prstGeom prst="rect">
            <a:avLst/>
          </a:prstGeom>
          <a:noFill/>
          <a:ln>
            <a:noFill/>
          </a:ln>
        </p:spPr>
      </p:pic>
    </p:spTree>
    <p:extLst>
      <p:ext uri="{BB962C8B-B14F-4D97-AF65-F5344CB8AC3E}">
        <p14:creationId xmlns:p14="http://schemas.microsoft.com/office/powerpoint/2010/main" val="2921799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dirty="0"/>
              <a:t>Society Response</a:t>
            </a:r>
            <a:endParaRPr dirty="0"/>
          </a:p>
        </p:txBody>
      </p:sp>
      <p:sp>
        <p:nvSpPr>
          <p:cNvPr id="96" name="Google Shape;96;p19"/>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spcBef>
                <a:spcPts val="1600"/>
              </a:spcBef>
              <a:buNone/>
            </a:pPr>
            <a:r>
              <a:rPr lang="en" b="1" dirty="0"/>
              <a:t>Protest</a:t>
            </a:r>
            <a:r>
              <a:rPr lang="en" dirty="0"/>
              <a:t>: Collective action by people to protest the terrorist attack and injustice.</a:t>
            </a:r>
          </a:p>
          <a:p>
            <a:pPr marL="0" indent="0">
              <a:spcBef>
                <a:spcPts val="1600"/>
              </a:spcBef>
              <a:buNone/>
            </a:pPr>
            <a:r>
              <a:rPr lang="en-US" b="1" dirty="0"/>
              <a:t>Protest Elsewhere</a:t>
            </a:r>
            <a:r>
              <a:rPr lang="en-US" dirty="0"/>
              <a:t>: protests that do not happen at the place of the attack</a:t>
            </a:r>
          </a:p>
          <a:p>
            <a:pPr marL="0" indent="0">
              <a:spcBef>
                <a:spcPts val="1600"/>
              </a:spcBef>
              <a:buNone/>
            </a:pPr>
            <a:r>
              <a:rPr lang="en-US" b="1" dirty="0"/>
              <a:t>Social Media</a:t>
            </a:r>
            <a:r>
              <a:rPr lang="en-US" dirty="0"/>
              <a:t>: Interaction among people in which they create, share, and/or exchange information and ideas in virtual communities and networks.</a:t>
            </a:r>
            <a:endParaRPr dirty="0"/>
          </a:p>
          <a:p>
            <a:pPr marL="0" indent="0">
              <a:spcBef>
                <a:spcPts val="1600"/>
              </a:spcBef>
              <a:spcAft>
                <a:spcPts val="1600"/>
              </a:spcAft>
              <a:buNone/>
            </a:pPr>
            <a:r>
              <a:rPr lang="en" b="1" dirty="0"/>
              <a:t>Journalism</a:t>
            </a:r>
            <a:r>
              <a:rPr lang="en" dirty="0"/>
              <a:t>: Investigation and reporting of events, issues and trends to a broad audience.</a:t>
            </a:r>
            <a:endParaRPr dirty="0"/>
          </a:p>
        </p:txBody>
      </p:sp>
      <p:pic>
        <p:nvPicPr>
          <p:cNvPr id="2" name="Picture 1">
            <a:extLst>
              <a:ext uri="{FF2B5EF4-FFF2-40B4-BE49-F238E27FC236}">
                <a16:creationId xmlns:a16="http://schemas.microsoft.com/office/drawing/2014/main" id="{F7D14E62-835C-A834-3AC7-C31EB7AD0421}"/>
              </a:ext>
            </a:extLst>
          </p:cNvPr>
          <p:cNvPicPr>
            <a:picLocks noChangeAspect="1"/>
          </p:cNvPicPr>
          <p:nvPr/>
        </p:nvPicPr>
        <p:blipFill>
          <a:blip r:embed="rId3"/>
          <a:stretch>
            <a:fillRect/>
          </a:stretch>
        </p:blipFill>
        <p:spPr>
          <a:xfrm>
            <a:off x="4379312" y="1664473"/>
            <a:ext cx="7632459" cy="3182932"/>
          </a:xfrm>
          <a:prstGeom prst="rect">
            <a:avLst/>
          </a:prstGeom>
        </p:spPr>
      </p:pic>
    </p:spTree>
    <p:extLst>
      <p:ext uri="{BB962C8B-B14F-4D97-AF65-F5344CB8AC3E}">
        <p14:creationId xmlns:p14="http://schemas.microsoft.com/office/powerpoint/2010/main" val="4868599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4" name="Google Shape;104;p20"/>
          <p:cNvPicPr preferRelativeResize="0"/>
          <p:nvPr/>
        </p:nvPicPr>
        <p:blipFill>
          <a:blip r:embed="rId3">
            <a:alphaModFix/>
          </a:blip>
          <a:stretch>
            <a:fillRect/>
          </a:stretch>
        </p:blipFill>
        <p:spPr>
          <a:xfrm>
            <a:off x="5300871" y="570086"/>
            <a:ext cx="6603115" cy="4605205"/>
          </a:xfrm>
          <a:prstGeom prst="rect">
            <a:avLst/>
          </a:prstGeom>
          <a:noFill/>
          <a:ln>
            <a:noFill/>
          </a:ln>
        </p:spPr>
      </p:pic>
      <p:sp>
        <p:nvSpPr>
          <p:cNvPr id="102" name="Google Shape;102;p20"/>
          <p:cNvSpPr txBox="1">
            <a:spLocks noGrp="1"/>
          </p:cNvSpPr>
          <p:nvPr>
            <p:ph type="title"/>
          </p:nvPr>
        </p:nvSpPr>
        <p:spPr>
          <a:xfrm>
            <a:off x="203201" y="262200"/>
            <a:ext cx="3744000" cy="1007600"/>
          </a:xfrm>
          <a:prstGeom prst="rect">
            <a:avLst/>
          </a:prstGeom>
        </p:spPr>
        <p:txBody>
          <a:bodyPr spcFirstLastPara="1" vert="horz" wrap="square" lIns="121900" tIns="121900" rIns="121900" bIns="121900" rtlCol="0" anchor="b" anchorCtr="0">
            <a:normAutofit/>
          </a:bodyPr>
          <a:lstStyle/>
          <a:p>
            <a:r>
              <a:rPr lang="en" dirty="0"/>
              <a:t>Counter Terrorism</a:t>
            </a:r>
            <a:endParaRPr dirty="0"/>
          </a:p>
        </p:txBody>
      </p:sp>
      <p:sp>
        <p:nvSpPr>
          <p:cNvPr id="103" name="Google Shape;103;p20"/>
          <p:cNvSpPr txBox="1">
            <a:spLocks noGrp="1"/>
          </p:cNvSpPr>
          <p:nvPr>
            <p:ph type="body" idx="1"/>
          </p:nvPr>
        </p:nvSpPr>
        <p:spPr>
          <a:xfrm>
            <a:off x="245978" y="1486795"/>
            <a:ext cx="5118509" cy="4605205"/>
          </a:xfrm>
          <a:prstGeom prst="rect">
            <a:avLst/>
          </a:prstGeom>
        </p:spPr>
        <p:txBody>
          <a:bodyPr spcFirstLastPara="1" vert="horz" wrap="square" lIns="121900" tIns="121900" rIns="121900" bIns="121900" rtlCol="0" anchor="t" anchorCtr="0">
            <a:normAutofit fontScale="85000" lnSpcReduction="10000"/>
          </a:bodyPr>
          <a:lstStyle/>
          <a:p>
            <a:pPr marL="0" indent="0">
              <a:lnSpc>
                <a:spcPct val="120000"/>
              </a:lnSpc>
              <a:spcBef>
                <a:spcPts val="533"/>
              </a:spcBef>
              <a:buNone/>
            </a:pPr>
            <a:r>
              <a:rPr lang="en" b="1" dirty="0"/>
              <a:t>Legislation</a:t>
            </a:r>
            <a:r>
              <a:rPr lang="en" dirty="0"/>
              <a:t>: Laws enacted against terrorism.</a:t>
            </a:r>
            <a:endParaRPr dirty="0"/>
          </a:p>
          <a:p>
            <a:pPr marL="0" indent="0">
              <a:lnSpc>
                <a:spcPct val="120000"/>
              </a:lnSpc>
              <a:spcBef>
                <a:spcPts val="533"/>
              </a:spcBef>
              <a:buNone/>
            </a:pPr>
            <a:r>
              <a:rPr lang="en" b="1" dirty="0"/>
              <a:t>Target Hardening</a:t>
            </a:r>
            <a:r>
              <a:rPr lang="en" dirty="0"/>
              <a:t>: Process of securing or strengthening security of an area suspected to be targeted by terrorism.</a:t>
            </a:r>
            <a:endParaRPr dirty="0"/>
          </a:p>
          <a:p>
            <a:pPr marL="0" indent="0">
              <a:lnSpc>
                <a:spcPct val="120000"/>
              </a:lnSpc>
              <a:spcBef>
                <a:spcPts val="533"/>
              </a:spcBef>
              <a:buNone/>
            </a:pPr>
            <a:r>
              <a:rPr lang="en" b="1" dirty="0"/>
              <a:t>Military Action</a:t>
            </a:r>
            <a:r>
              <a:rPr lang="en" dirty="0"/>
              <a:t>: Control of people by others through violence in order to prevent further terrorist activity.</a:t>
            </a:r>
            <a:endParaRPr dirty="0"/>
          </a:p>
          <a:p>
            <a:pPr marL="0" indent="0">
              <a:lnSpc>
                <a:spcPct val="120000"/>
              </a:lnSpc>
              <a:spcBef>
                <a:spcPts val="533"/>
              </a:spcBef>
              <a:buNone/>
            </a:pPr>
            <a:r>
              <a:rPr lang="en" b="1" dirty="0"/>
              <a:t>Terrorism Research</a:t>
            </a:r>
            <a:r>
              <a:rPr lang="en" dirty="0"/>
              <a:t>: Systematic research into the cause of terrorism and its impact as well as preventative measures.</a:t>
            </a:r>
            <a:endParaRPr dirty="0"/>
          </a:p>
          <a:p>
            <a:pPr marL="0" indent="0">
              <a:lnSpc>
                <a:spcPct val="120000"/>
              </a:lnSpc>
              <a:spcBef>
                <a:spcPts val="533"/>
              </a:spcBef>
              <a:buNone/>
            </a:pPr>
            <a:r>
              <a:rPr lang="en" b="1" dirty="0"/>
              <a:t>Surveillance</a:t>
            </a:r>
            <a:r>
              <a:rPr lang="en" dirty="0"/>
              <a:t>: Monitoring of behavior, activities, or other changing information, for the purpose of influencing, managing or directing.</a:t>
            </a:r>
            <a:endParaRPr dirty="0"/>
          </a:p>
          <a:p>
            <a:pPr marL="0" indent="0">
              <a:lnSpc>
                <a:spcPct val="120000"/>
              </a:lnSpc>
              <a:spcBef>
                <a:spcPts val="533"/>
              </a:spcBef>
              <a:buNone/>
            </a:pPr>
            <a:r>
              <a:rPr lang="en" b="1" dirty="0"/>
              <a:t>Detention</a:t>
            </a:r>
            <a:r>
              <a:rPr lang="en" dirty="0"/>
              <a:t>: Removal of the freedom of liberty by a state.</a:t>
            </a:r>
            <a:endParaRPr dirty="0"/>
          </a:p>
          <a:p>
            <a:pPr marL="0" indent="0">
              <a:lnSpc>
                <a:spcPct val="120000"/>
              </a:lnSpc>
              <a:spcBef>
                <a:spcPts val="533"/>
              </a:spcBef>
              <a:buNone/>
            </a:pPr>
            <a:r>
              <a:rPr lang="en" b="1" dirty="0"/>
              <a:t>Interrogation</a:t>
            </a:r>
            <a:r>
              <a:rPr lang="en" dirty="0"/>
              <a:t>: Interviewing employed by law enforcement officers, military personnel, and intelligence agencies with the goal of eliciting information about affiliation with any terrorist group.</a:t>
            </a:r>
            <a:endParaRPr dirty="0"/>
          </a:p>
          <a:p>
            <a:pPr marL="0" indent="0">
              <a:lnSpc>
                <a:spcPct val="120000"/>
              </a:lnSpc>
              <a:spcBef>
                <a:spcPts val="533"/>
              </a:spcBef>
              <a:spcAft>
                <a:spcPts val="1600"/>
              </a:spcAft>
              <a:buNone/>
            </a:pPr>
            <a:r>
              <a:rPr lang="en" b="1" dirty="0"/>
              <a:t>Deportation</a:t>
            </a:r>
            <a:r>
              <a:rPr lang="en" dirty="0"/>
              <a:t>: Expulsion of the people from a place or country.</a:t>
            </a:r>
            <a:endParaRPr dirty="0"/>
          </a:p>
        </p:txBody>
      </p:sp>
    </p:spTree>
    <p:extLst>
      <p:ext uri="{BB962C8B-B14F-4D97-AF65-F5344CB8AC3E}">
        <p14:creationId xmlns:p14="http://schemas.microsoft.com/office/powerpoint/2010/main" val="615980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415611" y="992767"/>
            <a:ext cx="11360800" cy="2736800"/>
          </a:xfrm>
          <a:prstGeom prst="rect">
            <a:avLst/>
          </a:prstGeom>
          <a:noFill/>
          <a:ln>
            <a:noFill/>
          </a:ln>
        </p:spPr>
        <p:txBody>
          <a:bodyPr spcFirstLastPara="1" vert="horz" wrap="square" lIns="121900" tIns="121900" rIns="121900" bIns="121900" rtlCol="0" anchor="b" anchorCtr="0">
            <a:normAutofit/>
          </a:bodyPr>
          <a:lstStyle/>
          <a:p>
            <a:pPr>
              <a:lnSpc>
                <a:spcPct val="100000"/>
              </a:lnSpc>
              <a:spcBef>
                <a:spcPts val="0"/>
              </a:spcBef>
              <a:buSzPts val="5200"/>
            </a:pPr>
            <a:r>
              <a:rPr lang="zh-CN" dirty="0"/>
              <a:t>Business Change Schema</a:t>
            </a:r>
            <a:endParaRPr dirty="0"/>
          </a:p>
        </p:txBody>
      </p:sp>
      <p:sp>
        <p:nvSpPr>
          <p:cNvPr id="100" name="Google Shape;100;p25"/>
          <p:cNvSpPr txBox="1">
            <a:spLocks noGrp="1"/>
          </p:cNvSpPr>
          <p:nvPr>
            <p:ph type="subTitle" idx="1"/>
          </p:nvPr>
        </p:nvSpPr>
        <p:spPr>
          <a:xfrm>
            <a:off x="415600" y="3778833"/>
            <a:ext cx="11360800" cy="1056800"/>
          </a:xfrm>
          <a:prstGeom prst="rect">
            <a:avLst/>
          </a:prstGeom>
          <a:noFill/>
          <a:ln>
            <a:noFill/>
          </a:ln>
        </p:spPr>
        <p:txBody>
          <a:bodyPr spcFirstLastPara="1" vert="horz" wrap="square" lIns="121900" tIns="121900" rIns="121900" bIns="121900" rtlCol="0" anchor="t" anchorCtr="0">
            <a:normAutofit/>
          </a:bodyPr>
          <a:lstStyle/>
          <a:p>
            <a:pPr>
              <a:lnSpc>
                <a:spcPct val="100000"/>
              </a:lnSpc>
              <a:spcBef>
                <a:spcPts val="0"/>
              </a:spcBef>
              <a:buSzPct val="181817"/>
            </a:pPr>
            <a:r>
              <a:rPr lang="zh-CN"/>
              <a:t>Iris Liu</a:t>
            </a:r>
            <a:endParaRPr/>
          </a:p>
          <a:p>
            <a:pPr>
              <a:lnSpc>
                <a:spcPct val="100000"/>
              </a:lnSpc>
              <a:spcBef>
                <a:spcPts val="0"/>
              </a:spcBef>
              <a:buSzPct val="181818"/>
            </a:pPr>
            <a:r>
              <a:rPr lang="zh-CN"/>
              <a:t>iris.liu@colorado.edu</a:t>
            </a:r>
            <a:endParaRPr/>
          </a:p>
        </p:txBody>
      </p:sp>
    </p:spTree>
    <p:extLst>
      <p:ext uri="{BB962C8B-B14F-4D97-AF65-F5344CB8AC3E}">
        <p14:creationId xmlns:p14="http://schemas.microsoft.com/office/powerpoint/2010/main" val="13585026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6"/>
          <p:cNvPicPr preferRelativeResize="0"/>
          <p:nvPr/>
        </p:nvPicPr>
        <p:blipFill rotWithShape="1">
          <a:blip r:embed="rId3">
            <a:alphaModFix/>
          </a:blip>
          <a:srcRect t="14612" b="13153"/>
          <a:stretch/>
        </p:blipFill>
        <p:spPr>
          <a:xfrm>
            <a:off x="229233" y="42700"/>
            <a:ext cx="11733531" cy="4953501"/>
          </a:xfrm>
          <a:prstGeom prst="rect">
            <a:avLst/>
          </a:prstGeom>
          <a:noFill/>
          <a:ln>
            <a:noFill/>
          </a:ln>
        </p:spPr>
      </p:pic>
      <p:sp>
        <p:nvSpPr>
          <p:cNvPr id="106" name="Google Shape;106;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spcBef>
                <a:spcPts val="0"/>
              </a:spcBef>
            </a:pPr>
            <a:r>
              <a:rPr lang="zh-CN"/>
              <a:t>Overview</a:t>
            </a:r>
            <a:endParaRPr/>
          </a:p>
        </p:txBody>
      </p:sp>
      <p:pic>
        <p:nvPicPr>
          <p:cNvPr id="107" name="Google Shape;107;p26"/>
          <p:cNvPicPr preferRelativeResize="0"/>
          <p:nvPr/>
        </p:nvPicPr>
        <p:blipFill>
          <a:blip r:embed="rId4">
            <a:alphaModFix/>
          </a:blip>
          <a:stretch>
            <a:fillRect/>
          </a:stretch>
        </p:blipFill>
        <p:spPr>
          <a:xfrm>
            <a:off x="311961" y="1356967"/>
            <a:ext cx="2414900" cy="1588967"/>
          </a:xfrm>
          <a:prstGeom prst="rect">
            <a:avLst/>
          </a:prstGeom>
          <a:noFill/>
          <a:ln>
            <a:noFill/>
          </a:ln>
        </p:spPr>
      </p:pic>
      <p:sp>
        <p:nvSpPr>
          <p:cNvPr id="108" name="Google Shape;108;p26"/>
          <p:cNvSpPr txBox="1">
            <a:spLocks noGrp="1"/>
          </p:cNvSpPr>
          <p:nvPr>
            <p:ph type="body" idx="4294967295"/>
          </p:nvPr>
        </p:nvSpPr>
        <p:spPr>
          <a:xfrm>
            <a:off x="415600" y="4237733"/>
            <a:ext cx="5728000" cy="2546400"/>
          </a:xfrm>
          <a:prstGeom prst="rect">
            <a:avLst/>
          </a:prstGeom>
        </p:spPr>
        <p:txBody>
          <a:bodyPr spcFirstLastPara="1" vert="horz" wrap="square" lIns="121900" tIns="121900" rIns="121900" bIns="121900" rtlCol="0" anchor="t" anchorCtr="0">
            <a:normAutofit fontScale="40000" lnSpcReduction="20000"/>
          </a:bodyPr>
          <a:lstStyle/>
          <a:p>
            <a:pPr marL="0" indent="0">
              <a:spcBef>
                <a:spcPts val="0"/>
              </a:spcBef>
              <a:buNone/>
            </a:pPr>
            <a:r>
              <a:rPr lang="zh-CN" b="1"/>
              <a:t>Early Stages:</a:t>
            </a:r>
            <a:r>
              <a:rPr lang="zh-CN"/>
              <a:t> Events happening in the early stages of a business</a:t>
            </a:r>
            <a:endParaRPr/>
          </a:p>
          <a:p>
            <a:pPr marL="0" indent="0">
              <a:spcBef>
                <a:spcPts val="1600"/>
              </a:spcBef>
              <a:buNone/>
            </a:pPr>
            <a:r>
              <a:rPr lang="zh-CN" b="1"/>
              <a:t>Corruption: </a:t>
            </a:r>
            <a:r>
              <a:rPr lang="zh-CN"/>
              <a:t>Some form of corruption happens amongst the people in the business</a:t>
            </a:r>
            <a:endParaRPr/>
          </a:p>
          <a:p>
            <a:pPr marL="0" indent="0">
              <a:spcBef>
                <a:spcPts val="1600"/>
              </a:spcBef>
              <a:buNone/>
            </a:pPr>
            <a:r>
              <a:rPr lang="zh-CN" b="1"/>
              <a:t>Fraud</a:t>
            </a:r>
            <a:r>
              <a:rPr lang="zh-CN"/>
              <a:t>: Types of business fraud</a:t>
            </a:r>
            <a:endParaRPr/>
          </a:p>
          <a:p>
            <a:pPr marL="0" indent="0">
              <a:spcBef>
                <a:spcPts val="1600"/>
              </a:spcBef>
              <a:buNone/>
            </a:pPr>
            <a:r>
              <a:rPr lang="zh-CN" b="1"/>
              <a:t>Audit</a:t>
            </a:r>
            <a:r>
              <a:rPr lang="zh-CN"/>
              <a:t>:Type of audit conducted to ensure "financial statements" are in accordance with specified criteria</a:t>
            </a:r>
            <a:endParaRPr/>
          </a:p>
          <a:p>
            <a:pPr marL="0" indent="0">
              <a:spcBef>
                <a:spcPts val="1600"/>
              </a:spcBef>
              <a:buNone/>
            </a:pPr>
            <a:r>
              <a:rPr lang="zh-CN" b="1"/>
              <a:t>Criminal investigation:</a:t>
            </a:r>
            <a:r>
              <a:rPr lang="zh-CN"/>
              <a:t> Financial records could not be validated, a criminal investigation case is opened</a:t>
            </a:r>
            <a:endParaRPr/>
          </a:p>
          <a:p>
            <a:pPr marL="0" indent="0">
              <a:spcBef>
                <a:spcPts val="1600"/>
              </a:spcBef>
              <a:spcAft>
                <a:spcPts val="1600"/>
              </a:spcAft>
              <a:buNone/>
            </a:pPr>
            <a:r>
              <a:rPr lang="zh-CN" b="1"/>
              <a:t>Market Shift: </a:t>
            </a:r>
            <a:r>
              <a:rPr lang="zh-CN"/>
              <a:t>Events leading to the business suffering economically</a:t>
            </a:r>
            <a:endParaRPr b="1"/>
          </a:p>
        </p:txBody>
      </p:sp>
      <p:sp>
        <p:nvSpPr>
          <p:cNvPr id="109" name="Google Shape;109;p26"/>
          <p:cNvSpPr txBox="1">
            <a:spLocks noGrp="1"/>
          </p:cNvSpPr>
          <p:nvPr>
            <p:ph type="body" idx="4294967295"/>
          </p:nvPr>
        </p:nvSpPr>
        <p:spPr>
          <a:xfrm>
            <a:off x="6143500" y="4913167"/>
            <a:ext cx="6048400" cy="1944800"/>
          </a:xfrm>
          <a:prstGeom prst="rect">
            <a:avLst/>
          </a:prstGeom>
        </p:spPr>
        <p:txBody>
          <a:bodyPr spcFirstLastPara="1" vert="horz" wrap="square" lIns="121900" tIns="121900" rIns="121900" bIns="121900" rtlCol="0" anchor="t" anchorCtr="0">
            <a:normAutofit fontScale="32500" lnSpcReduction="20000"/>
          </a:bodyPr>
          <a:lstStyle/>
          <a:p>
            <a:pPr marL="0" indent="0">
              <a:spcBef>
                <a:spcPts val="0"/>
              </a:spcBef>
              <a:buNone/>
            </a:pPr>
            <a:r>
              <a:rPr lang="zh-CN" b="1"/>
              <a:t>Restructure: </a:t>
            </a:r>
            <a:r>
              <a:rPr lang="zh-CN"/>
              <a:t>Company restructures to avoid bankruptcy</a:t>
            </a:r>
            <a:endParaRPr b="1"/>
          </a:p>
          <a:p>
            <a:pPr marL="0" indent="0">
              <a:spcBef>
                <a:spcPts val="1600"/>
              </a:spcBef>
              <a:buClr>
                <a:schemeClr val="dk1"/>
              </a:buClr>
              <a:buSzPct val="61111"/>
              <a:buNone/>
            </a:pPr>
            <a:r>
              <a:rPr lang="zh-CN" b="1"/>
              <a:t>Mergers and Acquisitions: </a:t>
            </a:r>
            <a:r>
              <a:rPr lang="zh-CN"/>
              <a:t>Process to merge or be acquired by another company</a:t>
            </a:r>
            <a:endParaRPr/>
          </a:p>
          <a:p>
            <a:pPr marL="0" indent="0">
              <a:spcBef>
                <a:spcPts val="1600"/>
              </a:spcBef>
              <a:buClr>
                <a:schemeClr val="dk1"/>
              </a:buClr>
              <a:buSzPct val="61111"/>
              <a:buNone/>
            </a:pPr>
            <a:r>
              <a:rPr lang="zh-CN" b="1"/>
              <a:t>Bankruptcy: </a:t>
            </a:r>
            <a:r>
              <a:rPr lang="zh-CN"/>
              <a:t>Process in which a business files bankruptcy</a:t>
            </a:r>
            <a:endParaRPr/>
          </a:p>
          <a:p>
            <a:pPr marL="0" indent="0">
              <a:spcBef>
                <a:spcPts val="1600"/>
              </a:spcBef>
              <a:buClr>
                <a:schemeClr val="dk1"/>
              </a:buClr>
              <a:buSzPct val="61111"/>
              <a:buNone/>
            </a:pPr>
            <a:r>
              <a:rPr lang="zh-CN" b="1"/>
              <a:t>Reorganization: </a:t>
            </a:r>
            <a:r>
              <a:rPr lang="zh-CN"/>
              <a:t>Legal process after M&amp;A or filing bankruptcy</a:t>
            </a:r>
            <a:endParaRPr/>
          </a:p>
          <a:p>
            <a:pPr marL="0" indent="0">
              <a:spcBef>
                <a:spcPts val="1600"/>
              </a:spcBef>
              <a:spcAft>
                <a:spcPts val="1600"/>
              </a:spcAft>
              <a:buNone/>
            </a:pPr>
            <a:r>
              <a:rPr lang="zh-CN" b="1"/>
              <a:t>Antitrust investigation: </a:t>
            </a:r>
            <a:r>
              <a:rPr lang="zh-CN"/>
              <a:t>The government may sue a business if they have reason to believe the business is becoming a monopoly</a:t>
            </a:r>
            <a:endParaRPr/>
          </a:p>
        </p:txBody>
      </p:sp>
    </p:spTree>
    <p:extLst>
      <p:ext uri="{BB962C8B-B14F-4D97-AF65-F5344CB8AC3E}">
        <p14:creationId xmlns:p14="http://schemas.microsoft.com/office/powerpoint/2010/main" val="34043224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7"/>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zh-CN"/>
              <a:t>Early Stages</a:t>
            </a:r>
            <a:endParaRPr/>
          </a:p>
        </p:txBody>
      </p:sp>
      <p:sp>
        <p:nvSpPr>
          <p:cNvPr id="115" name="Google Shape;115;p27"/>
          <p:cNvSpPr txBox="1">
            <a:spLocks noGrp="1"/>
          </p:cNvSpPr>
          <p:nvPr>
            <p:ph type="body" idx="1"/>
          </p:nvPr>
        </p:nvSpPr>
        <p:spPr>
          <a:xfrm>
            <a:off x="415600" y="1600733"/>
            <a:ext cx="3744000" cy="4568800"/>
          </a:xfrm>
          <a:prstGeom prst="rect">
            <a:avLst/>
          </a:prstGeom>
        </p:spPr>
        <p:txBody>
          <a:bodyPr spcFirstLastPara="1" vert="horz" wrap="square" lIns="121900" tIns="121900" rIns="121900" bIns="121900" rtlCol="0" anchor="t" anchorCtr="0">
            <a:normAutofit/>
          </a:bodyPr>
          <a:lstStyle/>
          <a:p>
            <a:pPr marL="0" indent="0">
              <a:buNone/>
            </a:pPr>
            <a:r>
              <a:rPr lang="zh-CN" b="1"/>
              <a:t>Create partnership</a:t>
            </a:r>
            <a:r>
              <a:rPr lang="zh-CN"/>
              <a:t>: Two companies form a partnership, but remain separate entities</a:t>
            </a:r>
            <a:endParaRPr/>
          </a:p>
          <a:p>
            <a:pPr marL="0" indent="0">
              <a:spcBef>
                <a:spcPts val="1600"/>
              </a:spcBef>
              <a:buNone/>
            </a:pPr>
            <a:r>
              <a:rPr lang="zh-CN" b="1"/>
              <a:t>Found a business</a:t>
            </a:r>
            <a:r>
              <a:rPr lang="zh-CN"/>
              <a:t>: A person founds a business</a:t>
            </a:r>
            <a:endParaRPr/>
          </a:p>
          <a:p>
            <a:pPr marL="0" indent="0">
              <a:spcBef>
                <a:spcPts val="1600"/>
              </a:spcBef>
              <a:buNone/>
            </a:pPr>
            <a:r>
              <a:rPr lang="zh-CN" b="1"/>
              <a:t>Private funding</a:t>
            </a:r>
            <a:r>
              <a:rPr lang="zh-CN"/>
              <a:t>: Company is funded by private investors</a:t>
            </a:r>
            <a:endParaRPr/>
          </a:p>
          <a:p>
            <a:pPr marL="0" indent="0">
              <a:spcBef>
                <a:spcPts val="1600"/>
              </a:spcBef>
              <a:buNone/>
            </a:pPr>
            <a:r>
              <a:rPr lang="zh-CN" b="1"/>
              <a:t>Go public and sell IPOs</a:t>
            </a:r>
            <a:r>
              <a:rPr lang="zh-CN"/>
              <a:t>: Company goes public and lists stock on the public market</a:t>
            </a:r>
            <a:endParaRPr/>
          </a:p>
          <a:p>
            <a:pPr marL="0" indent="0">
              <a:spcBef>
                <a:spcPts val="1600"/>
              </a:spcBef>
              <a:spcAft>
                <a:spcPts val="1600"/>
              </a:spcAft>
              <a:buNone/>
            </a:pPr>
            <a:r>
              <a:rPr lang="zh-CN" b="1"/>
              <a:t>Privatize</a:t>
            </a:r>
            <a:r>
              <a:rPr lang="zh-CN"/>
              <a:t>: Company goes private and sells all their stock to a private equity firm</a:t>
            </a:r>
            <a:endParaRPr/>
          </a:p>
        </p:txBody>
      </p:sp>
      <p:pic>
        <p:nvPicPr>
          <p:cNvPr id="116" name="Google Shape;116;p27"/>
          <p:cNvPicPr preferRelativeResize="0"/>
          <p:nvPr/>
        </p:nvPicPr>
        <p:blipFill rotWithShape="1">
          <a:blip r:embed="rId3">
            <a:alphaModFix/>
          </a:blip>
          <a:srcRect l="10475" t="20979" r="12101" b="24072"/>
          <a:stretch/>
        </p:blipFill>
        <p:spPr>
          <a:xfrm>
            <a:off x="4370668" y="1600734"/>
            <a:ext cx="6905897" cy="3656535"/>
          </a:xfrm>
          <a:prstGeom prst="rect">
            <a:avLst/>
          </a:prstGeom>
          <a:noFill/>
          <a:ln>
            <a:noFill/>
          </a:ln>
        </p:spPr>
      </p:pic>
    </p:spTree>
    <p:extLst>
      <p:ext uri="{BB962C8B-B14F-4D97-AF65-F5344CB8AC3E}">
        <p14:creationId xmlns:p14="http://schemas.microsoft.com/office/powerpoint/2010/main" val="41918961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zh-CN"/>
              <a:t>Fraud</a:t>
            </a:r>
            <a:endParaRPr/>
          </a:p>
        </p:txBody>
      </p:sp>
      <p:sp>
        <p:nvSpPr>
          <p:cNvPr id="122" name="Google Shape;122;p28"/>
          <p:cNvSpPr txBox="1">
            <a:spLocks noGrp="1"/>
          </p:cNvSpPr>
          <p:nvPr>
            <p:ph type="body" idx="1"/>
          </p:nvPr>
        </p:nvSpPr>
        <p:spPr>
          <a:xfrm>
            <a:off x="415600" y="1600733"/>
            <a:ext cx="3744000" cy="4568800"/>
          </a:xfrm>
          <a:prstGeom prst="rect">
            <a:avLst/>
          </a:prstGeom>
        </p:spPr>
        <p:txBody>
          <a:bodyPr spcFirstLastPara="1" vert="horz" wrap="square" lIns="121900" tIns="121900" rIns="121900" bIns="121900" rtlCol="0" anchor="t" anchorCtr="0">
            <a:normAutofit fontScale="77500" lnSpcReduction="20000"/>
          </a:bodyPr>
          <a:lstStyle/>
          <a:p>
            <a:pPr marL="0" indent="0">
              <a:buNone/>
            </a:pPr>
            <a:r>
              <a:rPr lang="zh-CN" b="1"/>
              <a:t>Non-delivery of merchandise: </a:t>
            </a:r>
            <a:r>
              <a:rPr lang="zh-CN"/>
              <a:t>Fraud occurring when a payment is sent but the goods and services ordered are never received.</a:t>
            </a:r>
            <a:endParaRPr/>
          </a:p>
          <a:p>
            <a:pPr marL="0" indent="0">
              <a:spcBef>
                <a:spcPts val="1600"/>
              </a:spcBef>
              <a:buNone/>
            </a:pPr>
            <a:r>
              <a:rPr lang="zh-CN" b="1"/>
              <a:t>Non-payment of funds: </a:t>
            </a:r>
            <a:r>
              <a:rPr lang="zh-CN"/>
              <a:t>Fraud occurring when goods and services are shipped or rendered but payment for them is never received.</a:t>
            </a:r>
            <a:endParaRPr/>
          </a:p>
          <a:p>
            <a:pPr marL="0" indent="0">
              <a:spcBef>
                <a:spcPts val="1600"/>
              </a:spcBef>
              <a:buNone/>
            </a:pPr>
            <a:r>
              <a:rPr lang="zh-CN" b="1"/>
              <a:t>Internet auction fraud: </a:t>
            </a:r>
            <a:r>
              <a:rPr lang="zh-CN"/>
              <a:t>A fraudulent transaction or exchange that occurs in the context of an online auction site.</a:t>
            </a:r>
            <a:endParaRPr/>
          </a:p>
          <a:p>
            <a:pPr marL="0" indent="0">
              <a:spcBef>
                <a:spcPts val="1600"/>
              </a:spcBef>
              <a:buNone/>
            </a:pPr>
            <a:r>
              <a:rPr lang="zh-CN" b="1"/>
              <a:t>Overpayment scheme: </a:t>
            </a:r>
            <a:r>
              <a:rPr lang="zh-CN"/>
              <a:t>An individual is sent a payment significantly higher than an owed amount and is instructed to deposit the money in their bank account and wire transfer the excess funds back to the bank of the individual or company that sent it. </a:t>
            </a:r>
            <a:endParaRPr/>
          </a:p>
          <a:p>
            <a:pPr marL="0" indent="0">
              <a:spcBef>
                <a:spcPts val="1600"/>
              </a:spcBef>
              <a:buNone/>
            </a:pPr>
            <a:r>
              <a:rPr lang="zh-CN" b="1"/>
              <a:t>Reshipment scheme: </a:t>
            </a:r>
            <a:r>
              <a:rPr lang="zh-CN"/>
              <a:t>An individual is recruited to receive merchandise at their place of residence and subsequently repackage the items for shipment, usually abroad.</a:t>
            </a:r>
            <a:endParaRPr/>
          </a:p>
          <a:p>
            <a:pPr marL="0" indent="0">
              <a:spcBef>
                <a:spcPts val="1600"/>
              </a:spcBef>
              <a:spcAft>
                <a:spcPts val="1600"/>
              </a:spcAft>
              <a:buNone/>
            </a:pPr>
            <a:r>
              <a:rPr lang="zh-CN" b="1"/>
              <a:t>Charity fraud: </a:t>
            </a:r>
            <a:r>
              <a:rPr lang="zh-CN"/>
              <a:t>Using deception to get money from individuals believing they are making donations to legitimate charity organizations, especially charities representing victims of natural disasters shortly after the incident occurs.</a:t>
            </a:r>
            <a:endParaRPr/>
          </a:p>
        </p:txBody>
      </p:sp>
      <p:pic>
        <p:nvPicPr>
          <p:cNvPr id="123" name="Google Shape;123;p28"/>
          <p:cNvPicPr preferRelativeResize="0"/>
          <p:nvPr/>
        </p:nvPicPr>
        <p:blipFill rotWithShape="1">
          <a:blip r:embed="rId3">
            <a:alphaModFix/>
          </a:blip>
          <a:srcRect t="42082"/>
          <a:stretch/>
        </p:blipFill>
        <p:spPr>
          <a:xfrm>
            <a:off x="4386734" y="2237440"/>
            <a:ext cx="7626001" cy="3295401"/>
          </a:xfrm>
          <a:prstGeom prst="rect">
            <a:avLst/>
          </a:prstGeom>
          <a:noFill/>
          <a:ln>
            <a:noFill/>
          </a:ln>
        </p:spPr>
      </p:pic>
    </p:spTree>
    <p:extLst>
      <p:ext uri="{BB962C8B-B14F-4D97-AF65-F5344CB8AC3E}">
        <p14:creationId xmlns:p14="http://schemas.microsoft.com/office/powerpoint/2010/main" val="32849268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9"/>
          <p:cNvPicPr preferRelativeResize="0"/>
          <p:nvPr/>
        </p:nvPicPr>
        <p:blipFill rotWithShape="1">
          <a:blip r:embed="rId3">
            <a:alphaModFix/>
          </a:blip>
          <a:srcRect t="19700" b="18908"/>
          <a:stretch/>
        </p:blipFill>
        <p:spPr>
          <a:xfrm>
            <a:off x="1675083" y="1"/>
            <a:ext cx="10516917" cy="4816969"/>
          </a:xfrm>
          <a:prstGeom prst="rect">
            <a:avLst/>
          </a:prstGeom>
          <a:noFill/>
          <a:ln>
            <a:noFill/>
          </a:ln>
        </p:spPr>
      </p:pic>
      <p:sp>
        <p:nvSpPr>
          <p:cNvPr id="129" name="Google Shape;129;p29"/>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fontScale="90000"/>
          </a:bodyPr>
          <a:lstStyle/>
          <a:p>
            <a:r>
              <a:rPr lang="zh-CN"/>
              <a:t>Criminal Investigation</a:t>
            </a:r>
            <a:endParaRPr/>
          </a:p>
        </p:txBody>
      </p:sp>
      <p:sp>
        <p:nvSpPr>
          <p:cNvPr id="130" name="Google Shape;130;p29"/>
          <p:cNvSpPr txBox="1">
            <a:spLocks noGrp="1"/>
          </p:cNvSpPr>
          <p:nvPr>
            <p:ph type="body" idx="1"/>
          </p:nvPr>
        </p:nvSpPr>
        <p:spPr>
          <a:xfrm>
            <a:off x="192033" y="3278900"/>
            <a:ext cx="5583600" cy="3579200"/>
          </a:xfrm>
          <a:prstGeom prst="rect">
            <a:avLst/>
          </a:prstGeom>
        </p:spPr>
        <p:txBody>
          <a:bodyPr spcFirstLastPara="1" vert="horz" wrap="square" lIns="121900" tIns="121900" rIns="121900" bIns="121900" rtlCol="0" anchor="t" anchorCtr="0">
            <a:normAutofit fontScale="85000" lnSpcReduction="20000"/>
          </a:bodyPr>
          <a:lstStyle/>
          <a:p>
            <a:pPr marL="0" indent="0">
              <a:buNone/>
            </a:pPr>
            <a:r>
              <a:rPr lang="zh-CN" b="1"/>
              <a:t>Accusation: </a:t>
            </a:r>
            <a:r>
              <a:rPr lang="zh-CN"/>
              <a:t>act of accusing or charging another with a crime</a:t>
            </a:r>
            <a:endParaRPr/>
          </a:p>
          <a:p>
            <a:pPr marL="0" indent="0">
              <a:spcBef>
                <a:spcPts val="1600"/>
              </a:spcBef>
              <a:buNone/>
            </a:pPr>
            <a:r>
              <a:rPr lang="zh-CN" b="1"/>
              <a:t>Detention: </a:t>
            </a:r>
            <a:r>
              <a:rPr lang="zh-CN"/>
              <a:t>removal of the freedom of liberty by a state</a:t>
            </a:r>
            <a:endParaRPr/>
          </a:p>
          <a:p>
            <a:pPr marL="0" indent="0">
              <a:spcBef>
                <a:spcPts val="1600"/>
              </a:spcBef>
              <a:buNone/>
            </a:pPr>
            <a:r>
              <a:rPr lang="zh-CN" b="1"/>
              <a:t>Conviction: </a:t>
            </a:r>
            <a:r>
              <a:rPr lang="zh-CN"/>
              <a:t>verdict that results when a court of law finds a defendant guilty of a crime</a:t>
            </a:r>
            <a:endParaRPr/>
          </a:p>
          <a:p>
            <a:pPr marL="0" indent="0">
              <a:spcBef>
                <a:spcPts val="1600"/>
              </a:spcBef>
              <a:buNone/>
            </a:pPr>
            <a:r>
              <a:rPr lang="zh-CN" b="1"/>
              <a:t>Plea: </a:t>
            </a:r>
            <a:r>
              <a:rPr lang="zh-CN"/>
              <a:t>answer to a claim made by someone in a criminal case under common law using the adversarial system</a:t>
            </a:r>
            <a:endParaRPr/>
          </a:p>
          <a:p>
            <a:pPr marL="0" indent="0">
              <a:spcBef>
                <a:spcPts val="1600"/>
              </a:spcBef>
              <a:buNone/>
            </a:pPr>
            <a:r>
              <a:rPr lang="zh-CN" b="1"/>
              <a:t>Trial: </a:t>
            </a:r>
            <a:r>
              <a:rPr lang="zh-CN"/>
              <a:t>coming together of parties to a dispute, to present information in a tribunal</a:t>
            </a:r>
            <a:endParaRPr/>
          </a:p>
          <a:p>
            <a:pPr marL="0" indent="0">
              <a:spcBef>
                <a:spcPts val="1600"/>
              </a:spcBef>
              <a:buNone/>
            </a:pPr>
            <a:r>
              <a:rPr lang="zh-CN" b="1"/>
              <a:t>Legal hearing: </a:t>
            </a:r>
            <a:r>
              <a:rPr lang="zh-CN"/>
              <a:t>A legal hearing</a:t>
            </a:r>
            <a:endParaRPr/>
          </a:p>
          <a:p>
            <a:pPr marL="0" indent="0">
              <a:spcBef>
                <a:spcPts val="1600"/>
              </a:spcBef>
              <a:buNone/>
            </a:pPr>
            <a:r>
              <a:rPr lang="zh-CN" b="1"/>
              <a:t>Court decision: </a:t>
            </a:r>
            <a:r>
              <a:rPr lang="zh-CN"/>
              <a:t>formal decision made by a court</a:t>
            </a:r>
            <a:endParaRPr/>
          </a:p>
          <a:p>
            <a:pPr marL="0" indent="0">
              <a:spcBef>
                <a:spcPts val="1600"/>
              </a:spcBef>
              <a:spcAft>
                <a:spcPts val="1600"/>
              </a:spcAft>
              <a:buNone/>
            </a:pPr>
            <a:r>
              <a:rPr lang="zh-CN" b="1"/>
              <a:t>Acquittal: </a:t>
            </a:r>
            <a:r>
              <a:rPr lang="zh-CN"/>
              <a:t>the legal result of a verdict of not guilty</a:t>
            </a:r>
            <a:endParaRPr/>
          </a:p>
        </p:txBody>
      </p:sp>
      <p:sp>
        <p:nvSpPr>
          <p:cNvPr id="131" name="Google Shape;131;p29"/>
          <p:cNvSpPr txBox="1">
            <a:spLocks noGrp="1"/>
          </p:cNvSpPr>
          <p:nvPr>
            <p:ph type="body" idx="1"/>
          </p:nvPr>
        </p:nvSpPr>
        <p:spPr>
          <a:xfrm>
            <a:off x="6151467" y="4444533"/>
            <a:ext cx="5583600" cy="2413200"/>
          </a:xfrm>
          <a:prstGeom prst="rect">
            <a:avLst/>
          </a:prstGeom>
        </p:spPr>
        <p:txBody>
          <a:bodyPr spcFirstLastPara="1" vert="horz" wrap="square" lIns="121900" tIns="121900" rIns="121900" bIns="121900" rtlCol="0" anchor="t" anchorCtr="0">
            <a:normAutofit fontScale="77500" lnSpcReduction="20000"/>
          </a:bodyPr>
          <a:lstStyle/>
          <a:p>
            <a:pPr marL="0" indent="0">
              <a:buClr>
                <a:schemeClr val="dk1"/>
              </a:buClr>
              <a:buSzPct val="91666"/>
              <a:buNone/>
            </a:pPr>
            <a:r>
              <a:rPr lang="zh-CN" b="1"/>
              <a:t>Sentence: </a:t>
            </a:r>
            <a:r>
              <a:rPr lang="zh-CN"/>
              <a:t>decree of punishment in law</a:t>
            </a:r>
            <a:endParaRPr b="1"/>
          </a:p>
          <a:p>
            <a:pPr marL="0" indent="0">
              <a:spcBef>
                <a:spcPts val="1600"/>
              </a:spcBef>
              <a:buNone/>
            </a:pPr>
            <a:r>
              <a:rPr lang="zh-CN" b="1"/>
              <a:t>Break up the business: </a:t>
            </a:r>
            <a:r>
              <a:rPr lang="zh-CN"/>
              <a:t>Government breaks company up into multiple, smaller companies</a:t>
            </a:r>
            <a:endParaRPr/>
          </a:p>
          <a:p>
            <a:pPr marL="0" indent="0">
              <a:spcBef>
                <a:spcPts val="1600"/>
              </a:spcBef>
              <a:buNone/>
            </a:pPr>
            <a:r>
              <a:rPr lang="zh-CN" b="1"/>
              <a:t>Fine the business: </a:t>
            </a:r>
            <a:r>
              <a:rPr lang="zh-CN"/>
              <a:t>Government fines the business</a:t>
            </a:r>
            <a:endParaRPr/>
          </a:p>
          <a:p>
            <a:pPr marL="0" indent="0">
              <a:spcBef>
                <a:spcPts val="1600"/>
              </a:spcBef>
              <a:buNone/>
            </a:pPr>
            <a:r>
              <a:rPr lang="zh-CN" b="1"/>
              <a:t>Arrest executive: </a:t>
            </a:r>
            <a:r>
              <a:rPr lang="zh-CN"/>
              <a:t>Goverment arrests an executive of the company</a:t>
            </a:r>
            <a:endParaRPr/>
          </a:p>
          <a:p>
            <a:pPr marL="0" indent="0">
              <a:spcBef>
                <a:spcPts val="1600"/>
              </a:spcBef>
              <a:buNone/>
            </a:pPr>
            <a:r>
              <a:rPr lang="zh-CN" b="1"/>
              <a:t>Parole: </a:t>
            </a:r>
            <a:r>
              <a:rPr lang="zh-CN"/>
              <a:t>Executive goes on parole</a:t>
            </a:r>
            <a:endParaRPr/>
          </a:p>
          <a:p>
            <a:pPr marL="0" indent="0">
              <a:spcBef>
                <a:spcPts val="1600"/>
              </a:spcBef>
              <a:spcAft>
                <a:spcPts val="1600"/>
              </a:spcAft>
              <a:buNone/>
            </a:pPr>
            <a:r>
              <a:rPr lang="zh-CN" b="1"/>
              <a:t>Release from Jail: </a:t>
            </a:r>
            <a:r>
              <a:rPr lang="zh-CN"/>
              <a:t>Executive is officially released</a:t>
            </a:r>
            <a:endParaRPr/>
          </a:p>
        </p:txBody>
      </p:sp>
    </p:spTree>
    <p:extLst>
      <p:ext uri="{BB962C8B-B14F-4D97-AF65-F5344CB8AC3E}">
        <p14:creationId xmlns:p14="http://schemas.microsoft.com/office/powerpoint/2010/main" val="2899583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4"/>
          <p:cNvSpPr txBox="1">
            <a:spLocks noGrp="1"/>
          </p:cNvSpPr>
          <p:nvPr>
            <p:ph type="title"/>
          </p:nvPr>
        </p:nvSpPr>
        <p:spPr>
          <a:xfrm>
            <a:off x="8223" y="-54311"/>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dirty="0"/>
              <a:t>Outbreak</a:t>
            </a:r>
            <a:endParaRPr dirty="0"/>
          </a:p>
        </p:txBody>
      </p:sp>
      <p:sp>
        <p:nvSpPr>
          <p:cNvPr id="74" name="Google Shape;74;p4"/>
          <p:cNvSpPr txBox="1"/>
          <p:nvPr/>
        </p:nvSpPr>
        <p:spPr>
          <a:xfrm>
            <a:off x="234099" y="462142"/>
            <a:ext cx="11059200" cy="3589917"/>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333" b="1" dirty="0">
                <a:solidFill>
                  <a:schemeClr val="dk1"/>
                </a:solidFill>
              </a:rPr>
              <a:t>Mutation: </a:t>
            </a:r>
            <a:r>
              <a:rPr lang="en-US" sz="1333" dirty="0">
                <a:solidFill>
                  <a:schemeClr val="dk1"/>
                </a:solidFill>
              </a:rPr>
              <a:t>The virus may undergo an alteration in the nucleotide sequence of the genome during the disease outbreak</a:t>
            </a:r>
            <a:endParaRPr lang="en" sz="1333" dirty="0">
              <a:solidFill>
                <a:schemeClr val="dk1"/>
              </a:solidFill>
            </a:endParaRPr>
          </a:p>
          <a:p>
            <a:pPr>
              <a:lnSpc>
                <a:spcPct val="115000"/>
              </a:lnSpc>
              <a:buClr>
                <a:schemeClr val="dk1"/>
              </a:buClr>
              <a:buSzPts val="1100"/>
            </a:pPr>
            <a:r>
              <a:rPr lang="en" sz="1333" b="1" dirty="0">
                <a:solidFill>
                  <a:schemeClr val="dk1"/>
                </a:solidFill>
              </a:rPr>
              <a:t>Contaminate Substance: </a:t>
            </a:r>
            <a:r>
              <a:rPr lang="en-US" sz="1333" dirty="0">
                <a:solidFill>
                  <a:schemeClr val="dk1"/>
                </a:solidFill>
              </a:rPr>
              <a:t>Presence of an unwanted constituent, harmful substance or impurity in a material, physical body, or environment. Contaminated object could be food, liquid or air.</a:t>
            </a:r>
          </a:p>
          <a:p>
            <a:pPr>
              <a:lnSpc>
                <a:spcPct val="115000"/>
              </a:lnSpc>
              <a:buClr>
                <a:schemeClr val="dk1"/>
              </a:buClr>
              <a:buSzPts val="1100"/>
            </a:pPr>
            <a:r>
              <a:rPr lang="en-US" sz="1333" b="1" dirty="0">
                <a:solidFill>
                  <a:schemeClr val="dk1"/>
                </a:solidFill>
              </a:rPr>
              <a:t>Purchase Contaminated Object: </a:t>
            </a:r>
            <a:r>
              <a:rPr lang="en-US" sz="1333" dirty="0">
                <a:solidFill>
                  <a:schemeClr val="dk1"/>
                </a:solidFill>
              </a:rPr>
              <a:t>Optionally, the victim purchases the contaminated food or liquid. </a:t>
            </a:r>
            <a:endParaRPr lang="en" sz="1333" dirty="0">
              <a:solidFill>
                <a:schemeClr val="dk1"/>
              </a:solidFill>
            </a:endParaRPr>
          </a:p>
          <a:p>
            <a:pPr>
              <a:lnSpc>
                <a:spcPct val="115000"/>
              </a:lnSpc>
              <a:buClr>
                <a:schemeClr val="dk1"/>
              </a:buClr>
              <a:buSzPts val="1100"/>
            </a:pPr>
            <a:r>
              <a:rPr lang="en" sz="1333" b="1" dirty="0">
                <a:solidFill>
                  <a:schemeClr val="dk1"/>
                </a:solidFill>
              </a:rPr>
              <a:t>Consume: </a:t>
            </a:r>
            <a:r>
              <a:rPr lang="en-US" sz="1333" dirty="0">
                <a:solidFill>
                  <a:schemeClr val="dk1"/>
                </a:solidFill>
              </a:rPr>
              <a:t>Consumption of a substance by an organism.</a:t>
            </a:r>
          </a:p>
          <a:p>
            <a:pPr>
              <a:lnSpc>
                <a:spcPct val="115000"/>
              </a:lnSpc>
              <a:buClr>
                <a:schemeClr val="dk1"/>
              </a:buClr>
              <a:buSzPts val="1100"/>
            </a:pPr>
            <a:r>
              <a:rPr lang="en-US" sz="1333" b="1" dirty="0">
                <a:solidFill>
                  <a:schemeClr val="dk1"/>
                </a:solidFill>
              </a:rPr>
              <a:t>Transmission:</a:t>
            </a:r>
            <a:r>
              <a:rPr lang="en-US" sz="1333" dirty="0">
                <a:solidFill>
                  <a:schemeClr val="dk1"/>
                </a:solidFill>
              </a:rPr>
              <a:t> passing of a pathogen causing communicable disease from an infected host individual or group to other individual or group</a:t>
            </a:r>
          </a:p>
          <a:p>
            <a:pPr>
              <a:lnSpc>
                <a:spcPct val="115000"/>
              </a:lnSpc>
              <a:buClr>
                <a:schemeClr val="dk1"/>
              </a:buClr>
              <a:buSzPts val="1100"/>
            </a:pPr>
            <a:r>
              <a:rPr lang="en" sz="1333" b="1" dirty="0">
                <a:solidFill>
                  <a:schemeClr val="dk1"/>
                </a:solidFill>
              </a:rPr>
              <a:t>Infections</a:t>
            </a:r>
            <a:r>
              <a:rPr lang="en" sz="1333" dirty="0">
                <a:solidFill>
                  <a:schemeClr val="dk1"/>
                </a:solidFill>
              </a:rPr>
              <a:t>: Invasion of an organism's body tissues by the virus. People can be infected by the virus in the disease outbreak</a:t>
            </a:r>
            <a:endParaRPr sz="1333" dirty="0">
              <a:solidFill>
                <a:schemeClr val="dk1"/>
              </a:solidFill>
            </a:endParaRPr>
          </a:p>
          <a:p>
            <a:pPr>
              <a:lnSpc>
                <a:spcPct val="115000"/>
              </a:lnSpc>
              <a:spcBef>
                <a:spcPts val="800"/>
              </a:spcBef>
              <a:buClr>
                <a:schemeClr val="dk1"/>
              </a:buClr>
              <a:buSzPts val="1100"/>
            </a:pPr>
            <a:r>
              <a:rPr lang="en" sz="1333" b="1" dirty="0">
                <a:solidFill>
                  <a:schemeClr val="dk1"/>
                </a:solidFill>
              </a:rPr>
              <a:t>Illness</a:t>
            </a:r>
            <a:r>
              <a:rPr lang="en" sz="1333" dirty="0">
                <a:solidFill>
                  <a:schemeClr val="dk1"/>
                </a:solidFill>
              </a:rPr>
              <a:t>: Abnormal condition that negatively affects the structure or function of all or part of an organism due to the virus in the disease outbreak</a:t>
            </a:r>
          </a:p>
          <a:p>
            <a:pPr>
              <a:lnSpc>
                <a:spcPct val="115000"/>
              </a:lnSpc>
              <a:spcBef>
                <a:spcPts val="800"/>
              </a:spcBef>
              <a:buClr>
                <a:schemeClr val="dk1"/>
              </a:buClr>
              <a:buSzPts val="1100"/>
            </a:pPr>
            <a:r>
              <a:rPr lang="en" sz="1333" b="1" dirty="0">
                <a:solidFill>
                  <a:schemeClr val="dk1"/>
                </a:solidFill>
              </a:rPr>
              <a:t>Medical Response: [See next page]</a:t>
            </a:r>
            <a:endParaRPr sz="1333" b="1" dirty="0">
              <a:solidFill>
                <a:schemeClr val="dk1"/>
              </a:solidFill>
            </a:endParaRPr>
          </a:p>
          <a:p>
            <a:pPr>
              <a:lnSpc>
                <a:spcPct val="115000"/>
              </a:lnSpc>
              <a:spcBef>
                <a:spcPts val="800"/>
              </a:spcBef>
              <a:buClr>
                <a:schemeClr val="dk1"/>
              </a:buClr>
              <a:buSzPts val="1100"/>
            </a:pPr>
            <a:r>
              <a:rPr lang="en" sz="1333" b="1" dirty="0">
                <a:solidFill>
                  <a:schemeClr val="dk1"/>
                </a:solidFill>
              </a:rPr>
              <a:t>Identify Outbreak</a:t>
            </a:r>
            <a:r>
              <a:rPr lang="en" sz="1333" dirty="0">
                <a:solidFill>
                  <a:schemeClr val="dk1"/>
                </a:solidFill>
              </a:rPr>
              <a:t>: Detecting a possible outbreak. Usually accompanied by an announcement.</a:t>
            </a:r>
            <a:endParaRPr sz="1333" dirty="0">
              <a:solidFill>
                <a:schemeClr val="dk1"/>
              </a:solidFill>
            </a:endParaRPr>
          </a:p>
          <a:p>
            <a:pPr>
              <a:lnSpc>
                <a:spcPct val="115000"/>
              </a:lnSpc>
              <a:spcBef>
                <a:spcPts val="800"/>
              </a:spcBef>
            </a:pPr>
            <a:r>
              <a:rPr lang="en" sz="1333" b="1" dirty="0">
                <a:solidFill>
                  <a:schemeClr val="dk1"/>
                </a:solidFill>
              </a:rPr>
              <a:t>Alert Authorities</a:t>
            </a:r>
            <a:r>
              <a:rPr lang="en" sz="1333" dirty="0">
                <a:solidFill>
                  <a:schemeClr val="dk1"/>
                </a:solidFill>
              </a:rPr>
              <a:t>: Alerting and reporting the detected outbreak to state and local public health authorities</a:t>
            </a:r>
          </a:p>
          <a:p>
            <a:pPr>
              <a:lnSpc>
                <a:spcPct val="115000"/>
              </a:lnSpc>
              <a:spcBef>
                <a:spcPts val="800"/>
              </a:spcBef>
              <a:buClr>
                <a:schemeClr val="dk1"/>
              </a:buClr>
              <a:buSzPts val="1100"/>
            </a:pPr>
            <a:r>
              <a:rPr lang="en-US" sz="1333" b="1" dirty="0">
                <a:solidFill>
                  <a:schemeClr val="dk1"/>
                </a:solidFill>
              </a:rPr>
              <a:t>Construction</a:t>
            </a:r>
            <a:r>
              <a:rPr lang="en-US" sz="1333" dirty="0">
                <a:solidFill>
                  <a:schemeClr val="dk1"/>
                </a:solidFill>
              </a:rPr>
              <a:t>: Field hospitals may be constructed to accommodate patients during the outbreak</a:t>
            </a:r>
          </a:p>
        </p:txBody>
      </p:sp>
      <p:pic>
        <p:nvPicPr>
          <p:cNvPr id="3" name="Picture 2">
            <a:extLst>
              <a:ext uri="{FF2B5EF4-FFF2-40B4-BE49-F238E27FC236}">
                <a16:creationId xmlns:a16="http://schemas.microsoft.com/office/drawing/2014/main" id="{682D208F-BD64-3083-3DCE-168DDB59A530}"/>
              </a:ext>
            </a:extLst>
          </p:cNvPr>
          <p:cNvPicPr>
            <a:picLocks noChangeAspect="1"/>
          </p:cNvPicPr>
          <p:nvPr/>
        </p:nvPicPr>
        <p:blipFill>
          <a:blip r:embed="rId3"/>
          <a:stretch>
            <a:fillRect/>
          </a:stretch>
        </p:blipFill>
        <p:spPr>
          <a:xfrm>
            <a:off x="1320775" y="4186197"/>
            <a:ext cx="8885847" cy="2353243"/>
          </a:xfrm>
          <a:prstGeom prst="rect">
            <a:avLst/>
          </a:prstGeom>
        </p:spPr>
      </p:pic>
    </p:spTree>
    <p:extLst>
      <p:ext uri="{BB962C8B-B14F-4D97-AF65-F5344CB8AC3E}">
        <p14:creationId xmlns:p14="http://schemas.microsoft.com/office/powerpoint/2010/main" val="22560543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30"/>
          <p:cNvPicPr preferRelativeResize="0"/>
          <p:nvPr/>
        </p:nvPicPr>
        <p:blipFill rotWithShape="1">
          <a:blip r:embed="rId3">
            <a:alphaModFix/>
          </a:blip>
          <a:srcRect t="10225" b="8816"/>
          <a:stretch/>
        </p:blipFill>
        <p:spPr>
          <a:xfrm>
            <a:off x="3597301" y="1"/>
            <a:ext cx="8551164" cy="5165465"/>
          </a:xfrm>
          <a:prstGeom prst="rect">
            <a:avLst/>
          </a:prstGeom>
          <a:noFill/>
          <a:ln>
            <a:noFill/>
          </a:ln>
        </p:spPr>
      </p:pic>
      <p:sp>
        <p:nvSpPr>
          <p:cNvPr id="137" name="Google Shape;137;p30"/>
          <p:cNvSpPr txBox="1">
            <a:spLocks noGrp="1"/>
          </p:cNvSpPr>
          <p:nvPr>
            <p:ph type="title"/>
          </p:nvPr>
        </p:nvSpPr>
        <p:spPr>
          <a:xfrm>
            <a:off x="415600" y="158000"/>
            <a:ext cx="3744000" cy="1007600"/>
          </a:xfrm>
          <a:prstGeom prst="rect">
            <a:avLst/>
          </a:prstGeom>
        </p:spPr>
        <p:txBody>
          <a:bodyPr spcFirstLastPara="1" vert="horz" wrap="square" lIns="121900" tIns="121900" rIns="121900" bIns="121900" rtlCol="0" anchor="b" anchorCtr="0">
            <a:normAutofit/>
          </a:bodyPr>
          <a:lstStyle/>
          <a:p>
            <a:r>
              <a:rPr lang="zh-CN"/>
              <a:t>Bankruptcy</a:t>
            </a:r>
            <a:endParaRPr/>
          </a:p>
        </p:txBody>
      </p:sp>
      <p:sp>
        <p:nvSpPr>
          <p:cNvPr id="138" name="Google Shape;138;p30"/>
          <p:cNvSpPr txBox="1">
            <a:spLocks noGrp="1"/>
          </p:cNvSpPr>
          <p:nvPr>
            <p:ph type="body" idx="1"/>
          </p:nvPr>
        </p:nvSpPr>
        <p:spPr>
          <a:xfrm>
            <a:off x="0" y="1165600"/>
            <a:ext cx="3744000" cy="5692400"/>
          </a:xfrm>
          <a:prstGeom prst="rect">
            <a:avLst/>
          </a:prstGeom>
        </p:spPr>
        <p:txBody>
          <a:bodyPr spcFirstLastPara="1" vert="horz" wrap="square" lIns="121900" tIns="121900" rIns="121900" bIns="121900" rtlCol="0" anchor="t" anchorCtr="0">
            <a:normAutofit fontScale="92500" lnSpcReduction="20000"/>
          </a:bodyPr>
          <a:lstStyle/>
          <a:p>
            <a:pPr marL="0" indent="0">
              <a:buNone/>
            </a:pPr>
            <a:r>
              <a:rPr lang="zh-CN" b="1"/>
              <a:t>Apply for bankruptcy: </a:t>
            </a:r>
            <a:r>
              <a:rPr lang="zh-CN"/>
              <a:t>Company officially applies for bankruptcy</a:t>
            </a:r>
            <a:endParaRPr/>
          </a:p>
          <a:p>
            <a:pPr marL="0" indent="0">
              <a:spcBef>
                <a:spcPts val="1600"/>
              </a:spcBef>
              <a:buNone/>
            </a:pPr>
            <a:r>
              <a:rPr lang="zh-CN" b="1"/>
              <a:t>Bankruptcy approval: </a:t>
            </a:r>
            <a:r>
              <a:rPr lang="zh-CN"/>
              <a:t>Government approves the bankruptcy</a:t>
            </a:r>
            <a:endParaRPr/>
          </a:p>
          <a:p>
            <a:pPr marL="0" indent="0">
              <a:spcBef>
                <a:spcPts val="1600"/>
              </a:spcBef>
              <a:buClr>
                <a:schemeClr val="dk1"/>
              </a:buClr>
              <a:buSzPct val="91666"/>
              <a:buNone/>
            </a:pPr>
            <a:r>
              <a:rPr lang="zh-CN" b="1"/>
              <a:t>Bankruptcy rejection: </a:t>
            </a:r>
            <a:r>
              <a:rPr lang="zh-CN"/>
              <a:t>Government rejects the bankruptcy</a:t>
            </a:r>
            <a:endParaRPr/>
          </a:p>
          <a:p>
            <a:pPr marL="0" indent="0">
              <a:spcBef>
                <a:spcPts val="1600"/>
              </a:spcBef>
              <a:buNone/>
            </a:pPr>
            <a:r>
              <a:rPr lang="zh-CN" b="1"/>
              <a:t>Appoint trustee: </a:t>
            </a:r>
            <a:r>
              <a:rPr lang="zh-CN"/>
              <a:t>Government appoints a trustee to oversee the reorganization</a:t>
            </a:r>
            <a:endParaRPr/>
          </a:p>
          <a:p>
            <a:pPr marL="0" indent="0">
              <a:spcBef>
                <a:spcPts val="1600"/>
              </a:spcBef>
              <a:buNone/>
            </a:pPr>
            <a:r>
              <a:rPr lang="zh-CN" b="1"/>
              <a:t>Divestment: </a:t>
            </a:r>
            <a:r>
              <a:rPr lang="zh-CN"/>
              <a:t>Trustee liquidates assets</a:t>
            </a:r>
            <a:endParaRPr/>
          </a:p>
          <a:p>
            <a:pPr marL="0" indent="0">
              <a:spcBef>
                <a:spcPts val="1600"/>
              </a:spcBef>
              <a:buNone/>
            </a:pPr>
            <a:r>
              <a:rPr lang="zh-CN" b="1"/>
              <a:t>Transfer assets: </a:t>
            </a:r>
            <a:r>
              <a:rPr lang="zh-CN"/>
              <a:t>Trustee distributes assets to creditors</a:t>
            </a:r>
            <a:endParaRPr/>
          </a:p>
          <a:p>
            <a:pPr marL="0" indent="0">
              <a:spcBef>
                <a:spcPts val="1600"/>
              </a:spcBef>
              <a:buNone/>
            </a:pPr>
            <a:r>
              <a:rPr lang="zh-CN" b="1"/>
              <a:t>Government bail out:</a:t>
            </a:r>
            <a:r>
              <a:rPr lang="zh-CN"/>
              <a:t> Government lends company money, because the company bankruptcy would damage the economy</a:t>
            </a:r>
            <a:endParaRPr/>
          </a:p>
          <a:p>
            <a:pPr marL="0" indent="0">
              <a:spcBef>
                <a:spcPts val="1600"/>
              </a:spcBef>
              <a:buNone/>
            </a:pPr>
            <a:r>
              <a:rPr lang="zh-CN" b="1"/>
              <a:t>Apply for reorganization: </a:t>
            </a:r>
            <a:r>
              <a:rPr lang="zh-CN"/>
              <a:t>Company officially applies for reorganization</a:t>
            </a:r>
            <a:endParaRPr/>
          </a:p>
          <a:p>
            <a:pPr marL="0" indent="0">
              <a:spcBef>
                <a:spcPts val="1600"/>
              </a:spcBef>
              <a:buNone/>
            </a:pPr>
            <a:r>
              <a:rPr lang="zh-CN" b="1"/>
              <a:t>Reorganization approval: </a:t>
            </a:r>
            <a:r>
              <a:rPr lang="zh-CN"/>
              <a:t>Government approves the reorganization</a:t>
            </a:r>
            <a:endParaRPr/>
          </a:p>
          <a:p>
            <a:pPr marL="0" indent="0">
              <a:spcBef>
                <a:spcPts val="1600"/>
              </a:spcBef>
              <a:spcAft>
                <a:spcPts val="1600"/>
              </a:spcAft>
              <a:buNone/>
            </a:pPr>
            <a:r>
              <a:rPr lang="zh-CN" b="1"/>
              <a:t>Reorganization rejection: </a:t>
            </a:r>
            <a:r>
              <a:rPr lang="zh-CN"/>
              <a:t>Government rejects the reorganization</a:t>
            </a:r>
            <a:endParaRPr/>
          </a:p>
        </p:txBody>
      </p:sp>
    </p:spTree>
    <p:extLst>
      <p:ext uri="{BB962C8B-B14F-4D97-AF65-F5344CB8AC3E}">
        <p14:creationId xmlns:p14="http://schemas.microsoft.com/office/powerpoint/2010/main" val="25198451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1"/>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fontScale="90000"/>
          </a:bodyPr>
          <a:lstStyle/>
          <a:p>
            <a:r>
              <a:rPr lang="zh-CN"/>
              <a:t>Mergers and Acquisitions</a:t>
            </a:r>
            <a:endParaRPr/>
          </a:p>
        </p:txBody>
      </p:sp>
      <p:sp>
        <p:nvSpPr>
          <p:cNvPr id="144" name="Google Shape;144;p31"/>
          <p:cNvSpPr txBox="1">
            <a:spLocks noGrp="1"/>
          </p:cNvSpPr>
          <p:nvPr>
            <p:ph type="body" idx="1"/>
          </p:nvPr>
        </p:nvSpPr>
        <p:spPr>
          <a:xfrm>
            <a:off x="415600" y="1600733"/>
            <a:ext cx="3744000" cy="4568800"/>
          </a:xfrm>
          <a:prstGeom prst="rect">
            <a:avLst/>
          </a:prstGeom>
        </p:spPr>
        <p:txBody>
          <a:bodyPr spcFirstLastPara="1" vert="horz" wrap="square" lIns="121900" tIns="121900" rIns="121900" bIns="121900" rtlCol="0" anchor="t" anchorCtr="0">
            <a:normAutofit/>
          </a:bodyPr>
          <a:lstStyle/>
          <a:p>
            <a:pPr marL="0" indent="0">
              <a:buNone/>
            </a:pPr>
            <a:r>
              <a:rPr lang="zh-CN" b="1"/>
              <a:t>Contact suitable company: </a:t>
            </a:r>
            <a:r>
              <a:rPr lang="zh-CN"/>
              <a:t>A company contacts a candidate company to propose merge / acquisition</a:t>
            </a:r>
            <a:endParaRPr/>
          </a:p>
          <a:p>
            <a:pPr marL="0" indent="0">
              <a:spcBef>
                <a:spcPts val="1600"/>
              </a:spcBef>
              <a:buNone/>
            </a:pPr>
            <a:r>
              <a:rPr lang="zh-CN" b="1"/>
              <a:t>Valuation analysis: </a:t>
            </a:r>
            <a:r>
              <a:rPr lang="zh-CN"/>
              <a:t>Company performs valuation on the candidate company</a:t>
            </a:r>
            <a:endParaRPr/>
          </a:p>
          <a:p>
            <a:pPr marL="0" indent="0">
              <a:spcBef>
                <a:spcPts val="1600"/>
              </a:spcBef>
              <a:buNone/>
            </a:pPr>
            <a:r>
              <a:rPr lang="zh-CN" b="1"/>
              <a:t>Negotiate terms: </a:t>
            </a:r>
            <a:r>
              <a:rPr lang="zh-CN"/>
              <a:t>Companies negotiate terms of merge / acquisition</a:t>
            </a:r>
            <a:endParaRPr/>
          </a:p>
          <a:p>
            <a:pPr marL="0" indent="0">
              <a:spcBef>
                <a:spcPts val="1600"/>
              </a:spcBef>
              <a:buNone/>
            </a:pPr>
            <a:r>
              <a:rPr lang="zh-CN" b="1"/>
              <a:t>Due diligence: </a:t>
            </a:r>
            <a:r>
              <a:rPr lang="zh-CN"/>
              <a:t>Company performs due diligence on candidate company</a:t>
            </a:r>
            <a:endParaRPr/>
          </a:p>
          <a:p>
            <a:pPr marL="0" indent="0">
              <a:spcBef>
                <a:spcPts val="1600"/>
              </a:spcBef>
              <a:spcAft>
                <a:spcPts val="1600"/>
              </a:spcAft>
              <a:buNone/>
            </a:pPr>
            <a:r>
              <a:rPr lang="zh-CN" b="1"/>
              <a:t>Purchase and sale contract: </a:t>
            </a:r>
            <a:r>
              <a:rPr lang="zh-CN"/>
              <a:t>Companies sign a contract and officially merge / become acquired</a:t>
            </a:r>
            <a:endParaRPr/>
          </a:p>
        </p:txBody>
      </p:sp>
      <p:pic>
        <p:nvPicPr>
          <p:cNvPr id="145" name="Google Shape;145;p31"/>
          <p:cNvPicPr preferRelativeResize="0"/>
          <p:nvPr/>
        </p:nvPicPr>
        <p:blipFill>
          <a:blip r:embed="rId3">
            <a:alphaModFix/>
          </a:blip>
          <a:stretch>
            <a:fillRect/>
          </a:stretch>
        </p:blipFill>
        <p:spPr>
          <a:xfrm>
            <a:off x="4362801" y="584151"/>
            <a:ext cx="7626001" cy="5689712"/>
          </a:xfrm>
          <a:prstGeom prst="rect">
            <a:avLst/>
          </a:prstGeom>
          <a:noFill/>
          <a:ln>
            <a:noFill/>
          </a:ln>
        </p:spPr>
      </p:pic>
    </p:spTree>
    <p:extLst>
      <p:ext uri="{BB962C8B-B14F-4D97-AF65-F5344CB8AC3E}">
        <p14:creationId xmlns:p14="http://schemas.microsoft.com/office/powerpoint/2010/main" val="14566355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2"/>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zh-CN"/>
              <a:t>Reorganization</a:t>
            </a:r>
            <a:endParaRPr/>
          </a:p>
        </p:txBody>
      </p:sp>
      <p:sp>
        <p:nvSpPr>
          <p:cNvPr id="151" name="Google Shape;151;p32"/>
          <p:cNvSpPr txBox="1">
            <a:spLocks noGrp="1"/>
          </p:cNvSpPr>
          <p:nvPr>
            <p:ph type="body" idx="1"/>
          </p:nvPr>
        </p:nvSpPr>
        <p:spPr>
          <a:xfrm>
            <a:off x="415600" y="1600733"/>
            <a:ext cx="3744000" cy="4568800"/>
          </a:xfrm>
          <a:prstGeom prst="rect">
            <a:avLst/>
          </a:prstGeom>
        </p:spPr>
        <p:txBody>
          <a:bodyPr spcFirstLastPara="1" vert="horz" wrap="square" lIns="121900" tIns="121900" rIns="121900" bIns="121900" rtlCol="0" anchor="t" anchorCtr="0">
            <a:normAutofit/>
          </a:bodyPr>
          <a:lstStyle/>
          <a:p>
            <a:pPr marL="0" indent="0">
              <a:buNone/>
            </a:pPr>
            <a:r>
              <a:rPr lang="zh-CN" b="1"/>
              <a:t>Terminate contracts and leases: </a:t>
            </a:r>
            <a:r>
              <a:rPr lang="zh-CN"/>
              <a:t>Company terminates some contracts and leases</a:t>
            </a:r>
            <a:endParaRPr/>
          </a:p>
          <a:p>
            <a:pPr marL="0" indent="0">
              <a:spcBef>
                <a:spcPts val="1600"/>
              </a:spcBef>
              <a:buNone/>
            </a:pPr>
            <a:r>
              <a:rPr lang="zh-CN" b="1"/>
              <a:t>Repay some debt: </a:t>
            </a:r>
            <a:r>
              <a:rPr lang="zh-CN"/>
              <a:t>Company repays some debt to its creditors</a:t>
            </a:r>
            <a:endParaRPr/>
          </a:p>
          <a:p>
            <a:pPr marL="0" indent="0">
              <a:spcBef>
                <a:spcPts val="1600"/>
              </a:spcBef>
              <a:buNone/>
            </a:pPr>
            <a:r>
              <a:rPr lang="zh-CN" b="1"/>
              <a:t>Recover assets: </a:t>
            </a:r>
            <a:r>
              <a:rPr lang="zh-CN"/>
              <a:t>Liquidate or re-use some assets</a:t>
            </a:r>
            <a:endParaRPr/>
          </a:p>
          <a:p>
            <a:pPr marL="0" indent="0">
              <a:spcBef>
                <a:spcPts val="1600"/>
              </a:spcBef>
              <a:buNone/>
            </a:pPr>
            <a:r>
              <a:rPr lang="zh-CN" b="1"/>
              <a:t>Management change: </a:t>
            </a:r>
            <a:r>
              <a:rPr lang="zh-CN"/>
              <a:t>A new CEO or executive is hired</a:t>
            </a:r>
            <a:endParaRPr/>
          </a:p>
          <a:p>
            <a:pPr marL="0" indent="0">
              <a:spcBef>
                <a:spcPts val="1600"/>
              </a:spcBef>
              <a:buNone/>
            </a:pPr>
            <a:r>
              <a:rPr lang="zh-CN" b="1"/>
              <a:t>Dismiss employees: </a:t>
            </a:r>
            <a:r>
              <a:rPr lang="zh-CN"/>
              <a:t>Company fires some employees</a:t>
            </a:r>
            <a:endParaRPr/>
          </a:p>
          <a:p>
            <a:pPr marL="0" indent="0">
              <a:spcBef>
                <a:spcPts val="1600"/>
              </a:spcBef>
              <a:spcAft>
                <a:spcPts val="1600"/>
              </a:spcAft>
              <a:buNone/>
            </a:pPr>
            <a:r>
              <a:rPr lang="zh-CN" b="1"/>
              <a:t>Hire new talent: </a:t>
            </a:r>
            <a:r>
              <a:rPr lang="zh-CN"/>
              <a:t>Company hires new talent</a:t>
            </a:r>
            <a:endParaRPr/>
          </a:p>
        </p:txBody>
      </p:sp>
      <p:pic>
        <p:nvPicPr>
          <p:cNvPr id="152" name="Google Shape;152;p32"/>
          <p:cNvPicPr preferRelativeResize="0"/>
          <p:nvPr/>
        </p:nvPicPr>
        <p:blipFill>
          <a:blip r:embed="rId3">
            <a:alphaModFix/>
          </a:blip>
          <a:stretch>
            <a:fillRect/>
          </a:stretch>
        </p:blipFill>
        <p:spPr>
          <a:xfrm>
            <a:off x="4362801" y="584151"/>
            <a:ext cx="7626001" cy="5689712"/>
          </a:xfrm>
          <a:prstGeom prst="rect">
            <a:avLst/>
          </a:prstGeom>
          <a:noFill/>
          <a:ln>
            <a:noFill/>
          </a:ln>
        </p:spPr>
      </p:pic>
    </p:spTree>
    <p:extLst>
      <p:ext uri="{BB962C8B-B14F-4D97-AF65-F5344CB8AC3E}">
        <p14:creationId xmlns:p14="http://schemas.microsoft.com/office/powerpoint/2010/main" val="11948099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33"/>
          <p:cNvPicPr preferRelativeResize="0"/>
          <p:nvPr/>
        </p:nvPicPr>
        <p:blipFill rotWithShape="1">
          <a:blip r:embed="rId3">
            <a:alphaModFix/>
          </a:blip>
          <a:srcRect t="25484" b="25088"/>
          <a:stretch/>
        </p:blipFill>
        <p:spPr>
          <a:xfrm>
            <a:off x="1900767" y="1"/>
            <a:ext cx="10291235" cy="3795068"/>
          </a:xfrm>
          <a:prstGeom prst="rect">
            <a:avLst/>
          </a:prstGeom>
          <a:noFill/>
          <a:ln>
            <a:noFill/>
          </a:ln>
        </p:spPr>
      </p:pic>
      <p:sp>
        <p:nvSpPr>
          <p:cNvPr id="158" name="Google Shape;158;p33"/>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fontScale="90000"/>
          </a:bodyPr>
          <a:lstStyle/>
          <a:p>
            <a:r>
              <a:rPr lang="zh-CN"/>
              <a:t>Antitrust Investigation</a:t>
            </a:r>
            <a:endParaRPr/>
          </a:p>
        </p:txBody>
      </p:sp>
      <p:sp>
        <p:nvSpPr>
          <p:cNvPr id="159" name="Google Shape;159;p33"/>
          <p:cNvSpPr txBox="1">
            <a:spLocks noGrp="1"/>
          </p:cNvSpPr>
          <p:nvPr>
            <p:ph type="body" idx="1"/>
          </p:nvPr>
        </p:nvSpPr>
        <p:spPr>
          <a:xfrm>
            <a:off x="192033" y="3278900"/>
            <a:ext cx="5583600" cy="3579200"/>
          </a:xfrm>
          <a:prstGeom prst="rect">
            <a:avLst/>
          </a:prstGeom>
        </p:spPr>
        <p:txBody>
          <a:bodyPr spcFirstLastPara="1" vert="horz" wrap="square" lIns="121900" tIns="121900" rIns="121900" bIns="121900" rtlCol="0" anchor="t" anchorCtr="0">
            <a:normAutofit fontScale="92500" lnSpcReduction="20000"/>
          </a:bodyPr>
          <a:lstStyle/>
          <a:p>
            <a:pPr marL="0" indent="0">
              <a:buNone/>
            </a:pPr>
            <a:r>
              <a:rPr lang="zh-CN" b="1"/>
              <a:t>Contact attorney: </a:t>
            </a:r>
            <a:r>
              <a:rPr lang="zh-CN"/>
              <a:t>Government contacts attorney to begin filing a lawsuit</a:t>
            </a:r>
            <a:endParaRPr/>
          </a:p>
          <a:p>
            <a:pPr marL="0" indent="0">
              <a:spcBef>
                <a:spcPts val="1600"/>
              </a:spcBef>
              <a:buNone/>
            </a:pPr>
            <a:r>
              <a:rPr lang="zh-CN" b="1"/>
              <a:t>File complaint: </a:t>
            </a:r>
            <a:r>
              <a:rPr lang="zh-CN"/>
              <a:t>Plaintiff files a complaint to initiate a lawsuit</a:t>
            </a:r>
            <a:endParaRPr/>
          </a:p>
          <a:p>
            <a:pPr marL="0" indent="0">
              <a:spcBef>
                <a:spcPts val="1600"/>
              </a:spcBef>
              <a:buNone/>
            </a:pPr>
            <a:r>
              <a:rPr lang="zh-CN" b="1"/>
              <a:t>Answer: </a:t>
            </a:r>
            <a:r>
              <a:rPr lang="zh-CN"/>
              <a:t>In law, a solemn assertion in opposition to someone or something by the defendant</a:t>
            </a:r>
            <a:endParaRPr/>
          </a:p>
          <a:p>
            <a:pPr marL="0" indent="0">
              <a:spcBef>
                <a:spcPts val="1600"/>
              </a:spcBef>
              <a:buNone/>
            </a:pPr>
            <a:r>
              <a:rPr lang="zh-CN" b="1"/>
              <a:t>Discovery: </a:t>
            </a:r>
            <a:r>
              <a:rPr lang="zh-CN"/>
              <a:t>Pre-trial procedure in common law countries for obtaining evidence</a:t>
            </a:r>
            <a:endParaRPr/>
          </a:p>
          <a:p>
            <a:pPr marL="0" indent="0">
              <a:spcBef>
                <a:spcPts val="1600"/>
              </a:spcBef>
              <a:buNone/>
            </a:pPr>
            <a:r>
              <a:rPr lang="zh-CN" b="1"/>
              <a:t>Motion: </a:t>
            </a:r>
            <a:r>
              <a:rPr lang="zh-CN"/>
              <a:t>In US law, a procedural device to bring a limited, contested issue before a court for decision</a:t>
            </a:r>
            <a:endParaRPr/>
          </a:p>
          <a:p>
            <a:pPr marL="0" indent="0">
              <a:spcBef>
                <a:spcPts val="1600"/>
              </a:spcBef>
              <a:spcAft>
                <a:spcPts val="1600"/>
              </a:spcAft>
              <a:buNone/>
            </a:pPr>
            <a:r>
              <a:rPr lang="zh-CN" b="1"/>
              <a:t>Mediation: </a:t>
            </a:r>
            <a:r>
              <a:rPr lang="zh-CN"/>
              <a:t>Dispute resolution with assistance of an impartial third party moderator throughthe use of communication and negotiation techniques</a:t>
            </a:r>
            <a:endParaRPr/>
          </a:p>
        </p:txBody>
      </p:sp>
      <p:sp>
        <p:nvSpPr>
          <p:cNvPr id="160" name="Google Shape;160;p33"/>
          <p:cNvSpPr txBox="1">
            <a:spLocks noGrp="1"/>
          </p:cNvSpPr>
          <p:nvPr>
            <p:ph type="body" idx="1"/>
          </p:nvPr>
        </p:nvSpPr>
        <p:spPr>
          <a:xfrm>
            <a:off x="6151467" y="4444533"/>
            <a:ext cx="5583600" cy="2413200"/>
          </a:xfrm>
          <a:prstGeom prst="rect">
            <a:avLst/>
          </a:prstGeom>
        </p:spPr>
        <p:txBody>
          <a:bodyPr spcFirstLastPara="1" vert="horz" wrap="square" lIns="121900" tIns="121900" rIns="121900" bIns="121900" rtlCol="0" anchor="t" anchorCtr="0">
            <a:normAutofit fontScale="92500"/>
          </a:bodyPr>
          <a:lstStyle/>
          <a:p>
            <a:pPr marL="0" indent="0">
              <a:buClr>
                <a:schemeClr val="dk1"/>
              </a:buClr>
              <a:buSzPct val="91666"/>
              <a:buNone/>
            </a:pPr>
            <a:r>
              <a:rPr lang="zh-CN" b="1"/>
              <a:t>Settlement: </a:t>
            </a:r>
            <a:r>
              <a:rPr lang="zh-CN"/>
              <a:t>The dispute is resolved through a payment of money.</a:t>
            </a:r>
            <a:endParaRPr/>
          </a:p>
          <a:p>
            <a:pPr marL="0" indent="0">
              <a:spcBef>
                <a:spcPts val="1600"/>
              </a:spcBef>
              <a:buClr>
                <a:schemeClr val="dk1"/>
              </a:buClr>
              <a:buSzPct val="91666"/>
              <a:buNone/>
            </a:pPr>
            <a:r>
              <a:rPr lang="zh-CN" b="1"/>
              <a:t>Trial: </a:t>
            </a:r>
            <a:r>
              <a:rPr lang="zh-CN"/>
              <a:t>Coming together of parties to a dispute, to present information in a tribunal</a:t>
            </a:r>
            <a:endParaRPr/>
          </a:p>
          <a:p>
            <a:pPr marL="0" indent="0">
              <a:spcBef>
                <a:spcPts val="1600"/>
              </a:spcBef>
              <a:buClr>
                <a:schemeClr val="dk1"/>
              </a:buClr>
              <a:buSzPct val="91666"/>
              <a:buNone/>
            </a:pPr>
            <a:r>
              <a:rPr lang="zh-CN" b="1"/>
              <a:t>Judgement: </a:t>
            </a:r>
            <a:r>
              <a:rPr lang="zh-CN"/>
              <a:t>The formal decision made by a court following a lawsuit</a:t>
            </a:r>
            <a:endParaRPr/>
          </a:p>
          <a:p>
            <a:pPr marL="0" indent="0">
              <a:spcBef>
                <a:spcPts val="1600"/>
              </a:spcBef>
              <a:spcAft>
                <a:spcPts val="1600"/>
              </a:spcAft>
              <a:buClr>
                <a:schemeClr val="dk1"/>
              </a:buClr>
              <a:buSzPct val="91666"/>
              <a:buNone/>
            </a:pPr>
            <a:r>
              <a:rPr lang="zh-CN" b="1"/>
              <a:t>Appeal: </a:t>
            </a:r>
            <a:r>
              <a:rPr lang="zh-CN"/>
              <a:t>Resort to a superior court to review the decision of an inferior court or administrative agency</a:t>
            </a:r>
            <a:endParaRPr b="1"/>
          </a:p>
        </p:txBody>
      </p:sp>
    </p:spTree>
    <p:extLst>
      <p:ext uri="{BB962C8B-B14F-4D97-AF65-F5344CB8AC3E}">
        <p14:creationId xmlns:p14="http://schemas.microsoft.com/office/powerpoint/2010/main" val="3101106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F428-14F6-BC4E-A0EE-D7B2D45BAD6B}"/>
              </a:ext>
            </a:extLst>
          </p:cNvPr>
          <p:cNvSpPr>
            <a:spLocks noGrp="1"/>
          </p:cNvSpPr>
          <p:nvPr>
            <p:ph type="ctrTitle"/>
          </p:nvPr>
        </p:nvSpPr>
        <p:spPr/>
        <p:txBody>
          <a:bodyPr/>
          <a:lstStyle/>
          <a:p>
            <a:r>
              <a:rPr lang="en-US" dirty="0"/>
              <a:t>RESIN Election Schema</a:t>
            </a:r>
            <a:br>
              <a:rPr lang="en-US" dirty="0"/>
            </a:br>
            <a:r>
              <a:rPr lang="en-US" sz="1600" dirty="0"/>
              <a:t>Quizlet 9</a:t>
            </a:r>
          </a:p>
        </p:txBody>
      </p:sp>
      <p:sp>
        <p:nvSpPr>
          <p:cNvPr id="3" name="Subtitle 2">
            <a:extLst>
              <a:ext uri="{FF2B5EF4-FFF2-40B4-BE49-F238E27FC236}">
                <a16:creationId xmlns:a16="http://schemas.microsoft.com/office/drawing/2014/main" id="{DD53AE34-8639-7249-8057-1662BACACE74}"/>
              </a:ext>
            </a:extLst>
          </p:cNvPr>
          <p:cNvSpPr>
            <a:spLocks noGrp="1"/>
          </p:cNvSpPr>
          <p:nvPr>
            <p:ph type="subTitle" idx="1"/>
          </p:nvPr>
        </p:nvSpPr>
        <p:spPr/>
        <p:txBody>
          <a:bodyPr/>
          <a:lstStyle/>
          <a:p>
            <a:r>
              <a:rPr lang="en-US" dirty="0"/>
              <a:t>Charles Yu</a:t>
            </a:r>
          </a:p>
        </p:txBody>
      </p:sp>
    </p:spTree>
    <p:extLst>
      <p:ext uri="{BB962C8B-B14F-4D97-AF65-F5344CB8AC3E}">
        <p14:creationId xmlns:p14="http://schemas.microsoft.com/office/powerpoint/2010/main" val="28963733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2E3C9-7E76-9043-93E7-78B852D41976}"/>
              </a:ext>
            </a:extLst>
          </p:cNvPr>
          <p:cNvSpPr>
            <a:spLocks noGrp="1"/>
          </p:cNvSpPr>
          <p:nvPr>
            <p:ph type="title"/>
          </p:nvPr>
        </p:nvSpPr>
        <p:spPr/>
        <p:txBody>
          <a:bodyPr/>
          <a:lstStyle/>
          <a:p>
            <a:r>
              <a:rPr lang="en-US" dirty="0"/>
              <a:t>Overview</a:t>
            </a:r>
          </a:p>
        </p:txBody>
      </p:sp>
      <p:pic>
        <p:nvPicPr>
          <p:cNvPr id="10" name="Picture 9" descr="Diagram&#10;&#10;Description automatically generated with medium confidence">
            <a:extLst>
              <a:ext uri="{FF2B5EF4-FFF2-40B4-BE49-F238E27FC236}">
                <a16:creationId xmlns:a16="http://schemas.microsoft.com/office/drawing/2014/main" id="{1DEC057B-514B-384A-A808-F596E2E46484}"/>
              </a:ext>
            </a:extLst>
          </p:cNvPr>
          <p:cNvPicPr>
            <a:picLocks noChangeAspect="1"/>
          </p:cNvPicPr>
          <p:nvPr/>
        </p:nvPicPr>
        <p:blipFill>
          <a:blip r:embed="rId2"/>
          <a:stretch>
            <a:fillRect/>
          </a:stretch>
        </p:blipFill>
        <p:spPr>
          <a:xfrm>
            <a:off x="349250" y="1879600"/>
            <a:ext cx="11493500" cy="3098800"/>
          </a:xfrm>
          <a:prstGeom prst="rect">
            <a:avLst/>
          </a:prstGeom>
        </p:spPr>
      </p:pic>
    </p:spTree>
    <p:extLst>
      <p:ext uri="{BB962C8B-B14F-4D97-AF65-F5344CB8AC3E}">
        <p14:creationId xmlns:p14="http://schemas.microsoft.com/office/powerpoint/2010/main" val="26386157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4E8B2D91-E2E3-664D-8EAE-87B34756A902}"/>
              </a:ext>
            </a:extLst>
          </p:cNvPr>
          <p:cNvPicPr>
            <a:picLocks noChangeAspect="1"/>
          </p:cNvPicPr>
          <p:nvPr/>
        </p:nvPicPr>
        <p:blipFill>
          <a:blip r:embed="rId2"/>
          <a:stretch>
            <a:fillRect/>
          </a:stretch>
        </p:blipFill>
        <p:spPr>
          <a:xfrm>
            <a:off x="5380733" y="-38510"/>
            <a:ext cx="6811267" cy="3602719"/>
          </a:xfrm>
          <a:prstGeom prst="rect">
            <a:avLst/>
          </a:prstGeom>
        </p:spPr>
      </p:pic>
      <p:sp>
        <p:nvSpPr>
          <p:cNvPr id="2" name="Title 1">
            <a:extLst>
              <a:ext uri="{FF2B5EF4-FFF2-40B4-BE49-F238E27FC236}">
                <a16:creationId xmlns:a16="http://schemas.microsoft.com/office/drawing/2014/main" id="{FEEAFD6B-636C-5546-B433-05812A612090}"/>
              </a:ext>
            </a:extLst>
          </p:cNvPr>
          <p:cNvSpPr>
            <a:spLocks noGrp="1"/>
          </p:cNvSpPr>
          <p:nvPr>
            <p:ph type="title"/>
          </p:nvPr>
        </p:nvSpPr>
        <p:spPr/>
        <p:txBody>
          <a:bodyPr/>
          <a:lstStyle/>
          <a:p>
            <a:r>
              <a:rPr lang="en-US" dirty="0"/>
              <a:t>Nomination episode</a:t>
            </a:r>
          </a:p>
        </p:txBody>
      </p:sp>
      <p:sp>
        <p:nvSpPr>
          <p:cNvPr id="6" name="TextBox 5">
            <a:extLst>
              <a:ext uri="{FF2B5EF4-FFF2-40B4-BE49-F238E27FC236}">
                <a16:creationId xmlns:a16="http://schemas.microsoft.com/office/drawing/2014/main" id="{F722EFA9-36C1-5841-8293-EE0800823EB2}"/>
              </a:ext>
            </a:extLst>
          </p:cNvPr>
          <p:cNvSpPr txBox="1"/>
          <p:nvPr/>
        </p:nvSpPr>
        <p:spPr>
          <a:xfrm>
            <a:off x="0" y="2238812"/>
            <a:ext cx="5380733" cy="4524315"/>
          </a:xfrm>
          <a:prstGeom prst="rect">
            <a:avLst/>
          </a:prstGeom>
          <a:noFill/>
        </p:spPr>
        <p:txBody>
          <a:bodyPr wrap="square" rtlCol="0">
            <a:spAutoFit/>
          </a:bodyPr>
          <a:lstStyle/>
          <a:p>
            <a:r>
              <a:rPr lang="en-US" b="1" dirty="0"/>
              <a:t>Nomination</a:t>
            </a:r>
            <a:r>
              <a:rPr lang="en-US" dirty="0"/>
              <a:t> – container for the episode</a:t>
            </a:r>
            <a:br>
              <a:rPr lang="en-US" dirty="0"/>
            </a:br>
            <a:r>
              <a:rPr lang="en-US" b="1" dirty="0"/>
              <a:t>Declare candidacy</a:t>
            </a:r>
            <a:r>
              <a:rPr lang="en-US" dirty="0"/>
              <a:t> – a person declares themselves a candidate for nomination</a:t>
            </a:r>
          </a:p>
          <a:p>
            <a:r>
              <a:rPr lang="en-US" b="1" dirty="0"/>
              <a:t>Nomination campaign</a:t>
            </a:r>
            <a:r>
              <a:rPr lang="en-US" dirty="0"/>
              <a:t> – container for a repeatable sub-episode of campaigning</a:t>
            </a:r>
            <a:br>
              <a:rPr lang="en-US" dirty="0"/>
            </a:br>
            <a:r>
              <a:rPr lang="en-US" b="1" dirty="0"/>
              <a:t>Campaign for nomination</a:t>
            </a:r>
            <a:r>
              <a:rPr lang="en-US" dirty="0"/>
              <a:t> – a candidate campaigns throughout the political region</a:t>
            </a:r>
            <a:br>
              <a:rPr lang="en-US" dirty="0"/>
            </a:br>
            <a:r>
              <a:rPr lang="en-US" b="1" dirty="0"/>
              <a:t>Debate</a:t>
            </a:r>
            <a:r>
              <a:rPr lang="en-US" dirty="0"/>
              <a:t> – a candidate attends debates with other candidates to clarify their political platform</a:t>
            </a:r>
          </a:p>
          <a:p>
            <a:r>
              <a:rPr lang="en-US" b="1" dirty="0"/>
              <a:t>Gather information</a:t>
            </a:r>
            <a:r>
              <a:rPr lang="en-US" dirty="0"/>
              <a:t> – a candidate or related parties may gather information via polling/surveying to find what location and issues to prioritize</a:t>
            </a:r>
            <a:br>
              <a:rPr lang="en-US" dirty="0"/>
            </a:br>
            <a:r>
              <a:rPr lang="en-US" b="1" dirty="0"/>
              <a:t>Drop out</a:t>
            </a:r>
            <a:r>
              <a:rPr lang="en-US" dirty="0"/>
              <a:t> – a candidate may drop out of the race</a:t>
            </a:r>
            <a:br>
              <a:rPr lang="en-US" dirty="0"/>
            </a:br>
            <a:r>
              <a:rPr lang="en-US" b="1" dirty="0"/>
              <a:t>Endorse candidate</a:t>
            </a:r>
            <a:r>
              <a:rPr lang="en-US" dirty="0"/>
              <a:t> – a candidate who has dropped out will typically endorse a different candidate whose views best align with theirs</a:t>
            </a:r>
            <a:endParaRPr lang="en-US" b="1" dirty="0"/>
          </a:p>
        </p:txBody>
      </p:sp>
      <p:sp>
        <p:nvSpPr>
          <p:cNvPr id="13" name="TextBox 12">
            <a:extLst>
              <a:ext uri="{FF2B5EF4-FFF2-40B4-BE49-F238E27FC236}">
                <a16:creationId xmlns:a16="http://schemas.microsoft.com/office/drawing/2014/main" id="{8966628D-B68D-6048-A296-2CEC3A77042A}"/>
              </a:ext>
            </a:extLst>
          </p:cNvPr>
          <p:cNvSpPr txBox="1"/>
          <p:nvPr/>
        </p:nvSpPr>
        <p:spPr>
          <a:xfrm>
            <a:off x="5380733" y="3735373"/>
            <a:ext cx="6811267" cy="3139321"/>
          </a:xfrm>
          <a:prstGeom prst="rect">
            <a:avLst/>
          </a:prstGeom>
          <a:noFill/>
        </p:spPr>
        <p:txBody>
          <a:bodyPr wrap="square" rtlCol="0">
            <a:spAutoFit/>
          </a:bodyPr>
          <a:lstStyle/>
          <a:p>
            <a:r>
              <a:rPr lang="en-US" b="1" dirty="0"/>
              <a:t>Continue campaign</a:t>
            </a:r>
            <a:r>
              <a:rPr lang="en-US" dirty="0"/>
              <a:t> – during the campaign, as more information is revealed, a candidate may decide to continue campaigning</a:t>
            </a:r>
            <a:br>
              <a:rPr lang="en-US" dirty="0"/>
            </a:br>
            <a:r>
              <a:rPr lang="en-US" b="1" dirty="0"/>
              <a:t>Unofficially nominated</a:t>
            </a:r>
            <a:r>
              <a:rPr lang="en-US" dirty="0"/>
              <a:t> – a candidate is unofficially nominated (i.e., they received a majority of votes already)</a:t>
            </a:r>
            <a:br>
              <a:rPr lang="en-US" dirty="0"/>
            </a:br>
            <a:r>
              <a:rPr lang="en-US" b="1" dirty="0"/>
              <a:t>Announce running mate</a:t>
            </a:r>
            <a:r>
              <a:rPr lang="en-US" dirty="0"/>
              <a:t> – a candidate will announce their running mate for their ticket</a:t>
            </a:r>
            <a:br>
              <a:rPr lang="en-US" dirty="0"/>
            </a:br>
            <a:r>
              <a:rPr lang="en-US" b="1" dirty="0"/>
              <a:t>Party convention</a:t>
            </a:r>
            <a:r>
              <a:rPr lang="en-US" dirty="0"/>
              <a:t> – a political party will hold a convention to discuss their overall platform for the election</a:t>
            </a:r>
            <a:br>
              <a:rPr lang="en-US" dirty="0"/>
            </a:br>
            <a:r>
              <a:rPr lang="en-US" b="1" dirty="0"/>
              <a:t>Officially nominated</a:t>
            </a:r>
            <a:r>
              <a:rPr lang="en-US" dirty="0"/>
              <a:t> – a candidate is officially declared a party’s nominee</a:t>
            </a:r>
            <a:br>
              <a:rPr lang="en-US" dirty="0"/>
            </a:br>
            <a:r>
              <a:rPr lang="en-US" b="1" dirty="0"/>
              <a:t>Official campaign</a:t>
            </a:r>
            <a:r>
              <a:rPr lang="en-US" dirty="0"/>
              <a:t> – next episode</a:t>
            </a:r>
            <a:endParaRPr lang="en-US" b="1" dirty="0"/>
          </a:p>
        </p:txBody>
      </p:sp>
    </p:spTree>
    <p:extLst>
      <p:ext uri="{BB962C8B-B14F-4D97-AF65-F5344CB8AC3E}">
        <p14:creationId xmlns:p14="http://schemas.microsoft.com/office/powerpoint/2010/main" val="2350226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7B4B9A7-D8EB-5A40-853F-0D2E08D14D27}"/>
              </a:ext>
            </a:extLst>
          </p:cNvPr>
          <p:cNvPicPr>
            <a:picLocks noChangeAspect="1"/>
          </p:cNvPicPr>
          <p:nvPr/>
        </p:nvPicPr>
        <p:blipFill>
          <a:blip r:embed="rId2"/>
          <a:stretch>
            <a:fillRect/>
          </a:stretch>
        </p:blipFill>
        <p:spPr>
          <a:xfrm>
            <a:off x="6845300" y="6350"/>
            <a:ext cx="5346700" cy="6845300"/>
          </a:xfrm>
          <a:prstGeom prst="rect">
            <a:avLst/>
          </a:prstGeom>
        </p:spPr>
      </p:pic>
      <p:sp>
        <p:nvSpPr>
          <p:cNvPr id="2" name="Title 1">
            <a:extLst>
              <a:ext uri="{FF2B5EF4-FFF2-40B4-BE49-F238E27FC236}">
                <a16:creationId xmlns:a16="http://schemas.microsoft.com/office/drawing/2014/main" id="{C2706A76-CD78-A849-B271-E872D75E640C}"/>
              </a:ext>
            </a:extLst>
          </p:cNvPr>
          <p:cNvSpPr>
            <a:spLocks noGrp="1"/>
          </p:cNvSpPr>
          <p:nvPr>
            <p:ph type="title"/>
          </p:nvPr>
        </p:nvSpPr>
        <p:spPr/>
        <p:txBody>
          <a:bodyPr/>
          <a:lstStyle/>
          <a:p>
            <a:r>
              <a:rPr lang="en-US" dirty="0"/>
              <a:t>Official campaign episode</a:t>
            </a:r>
          </a:p>
        </p:txBody>
      </p:sp>
      <p:sp>
        <p:nvSpPr>
          <p:cNvPr id="6" name="TextBox 5">
            <a:extLst>
              <a:ext uri="{FF2B5EF4-FFF2-40B4-BE49-F238E27FC236}">
                <a16:creationId xmlns:a16="http://schemas.microsoft.com/office/drawing/2014/main" id="{B2B3641A-E87A-3642-AA63-C02D900D6817}"/>
              </a:ext>
            </a:extLst>
          </p:cNvPr>
          <p:cNvSpPr txBox="1"/>
          <p:nvPr/>
        </p:nvSpPr>
        <p:spPr>
          <a:xfrm>
            <a:off x="389745" y="2383436"/>
            <a:ext cx="5889870" cy="3970318"/>
          </a:xfrm>
          <a:prstGeom prst="rect">
            <a:avLst/>
          </a:prstGeom>
          <a:noFill/>
        </p:spPr>
        <p:txBody>
          <a:bodyPr wrap="square" rtlCol="0">
            <a:spAutoFit/>
          </a:bodyPr>
          <a:lstStyle/>
          <a:p>
            <a:r>
              <a:rPr lang="en-US" b="1" dirty="0"/>
              <a:t>Official campaign </a:t>
            </a:r>
            <a:r>
              <a:rPr lang="en-US" dirty="0"/>
              <a:t>– container for the episode</a:t>
            </a:r>
            <a:br>
              <a:rPr lang="en-US" dirty="0"/>
            </a:br>
            <a:r>
              <a:rPr lang="en-US" b="1" dirty="0"/>
              <a:t>Debate</a:t>
            </a:r>
            <a:r>
              <a:rPr lang="en-US" dirty="0"/>
              <a:t> – candidate will attend debates with other candidates</a:t>
            </a:r>
            <a:br>
              <a:rPr lang="en-US" dirty="0"/>
            </a:br>
            <a:r>
              <a:rPr lang="en-US" b="1" dirty="0"/>
              <a:t>Campaign </a:t>
            </a:r>
            <a:r>
              <a:rPr lang="en-US" dirty="0"/>
              <a:t>– candidate will hold rallies or meet and greets to generate support</a:t>
            </a:r>
            <a:br>
              <a:rPr lang="en-US" dirty="0"/>
            </a:br>
            <a:r>
              <a:rPr lang="en-US" b="1" dirty="0"/>
              <a:t>Speech</a:t>
            </a:r>
            <a:r>
              <a:rPr lang="en-US" dirty="0"/>
              <a:t> – a candidate will give a speech about their platform to generate hype and support</a:t>
            </a:r>
            <a:br>
              <a:rPr lang="en-US" dirty="0"/>
            </a:br>
            <a:r>
              <a:rPr lang="en-US" b="1" dirty="0"/>
              <a:t>Fundraising</a:t>
            </a:r>
            <a:r>
              <a:rPr lang="en-US" dirty="0"/>
              <a:t> – candidate will (optionally) raise funds to support their campaign</a:t>
            </a:r>
          </a:p>
          <a:p>
            <a:r>
              <a:rPr lang="en-US" b="1" dirty="0"/>
              <a:t>Media appearance</a:t>
            </a:r>
            <a:r>
              <a:rPr lang="en-US" dirty="0"/>
              <a:t> – candidate will appear in the media via interviews and events</a:t>
            </a:r>
            <a:br>
              <a:rPr lang="en-US" dirty="0"/>
            </a:br>
            <a:r>
              <a:rPr lang="en-US" b="1" dirty="0"/>
              <a:t>Advertising</a:t>
            </a:r>
            <a:r>
              <a:rPr lang="en-US" dirty="0"/>
              <a:t> – candidate will run advertisements to reach a wider audience</a:t>
            </a:r>
            <a:br>
              <a:rPr lang="en-US" dirty="0"/>
            </a:br>
            <a:r>
              <a:rPr lang="en-US" b="1" dirty="0"/>
              <a:t>Voting</a:t>
            </a:r>
            <a:r>
              <a:rPr lang="en-US" dirty="0"/>
              <a:t> – next episode</a:t>
            </a:r>
            <a:endParaRPr lang="en-US" b="1" dirty="0"/>
          </a:p>
        </p:txBody>
      </p:sp>
    </p:spTree>
    <p:extLst>
      <p:ext uri="{BB962C8B-B14F-4D97-AF65-F5344CB8AC3E}">
        <p14:creationId xmlns:p14="http://schemas.microsoft.com/office/powerpoint/2010/main" val="21188087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 sky&#10;&#10;Description automatically generated">
            <a:extLst>
              <a:ext uri="{FF2B5EF4-FFF2-40B4-BE49-F238E27FC236}">
                <a16:creationId xmlns:a16="http://schemas.microsoft.com/office/drawing/2014/main" id="{B9420920-0C10-2F4A-B3CF-AAD3C02CE101}"/>
              </a:ext>
            </a:extLst>
          </p:cNvPr>
          <p:cNvPicPr>
            <a:picLocks noGrp="1" noChangeAspect="1"/>
          </p:cNvPicPr>
          <p:nvPr>
            <p:ph idx="1"/>
          </p:nvPr>
        </p:nvPicPr>
        <p:blipFill>
          <a:blip r:embed="rId2"/>
          <a:stretch>
            <a:fillRect/>
          </a:stretch>
        </p:blipFill>
        <p:spPr>
          <a:xfrm>
            <a:off x="3213406" y="967515"/>
            <a:ext cx="9004300" cy="3479800"/>
          </a:xfrm>
        </p:spPr>
      </p:pic>
      <p:sp>
        <p:nvSpPr>
          <p:cNvPr id="2" name="Title 1">
            <a:extLst>
              <a:ext uri="{FF2B5EF4-FFF2-40B4-BE49-F238E27FC236}">
                <a16:creationId xmlns:a16="http://schemas.microsoft.com/office/drawing/2014/main" id="{D07FB734-807D-3644-92FE-F7E0EBE47010}"/>
              </a:ext>
            </a:extLst>
          </p:cNvPr>
          <p:cNvSpPr>
            <a:spLocks noGrp="1"/>
          </p:cNvSpPr>
          <p:nvPr>
            <p:ph type="title"/>
          </p:nvPr>
        </p:nvSpPr>
        <p:spPr/>
        <p:txBody>
          <a:bodyPr/>
          <a:lstStyle/>
          <a:p>
            <a:r>
              <a:rPr lang="en-US" dirty="0"/>
              <a:t>Voting episode</a:t>
            </a:r>
          </a:p>
        </p:txBody>
      </p:sp>
      <p:sp>
        <p:nvSpPr>
          <p:cNvPr id="6" name="TextBox 5">
            <a:extLst>
              <a:ext uri="{FF2B5EF4-FFF2-40B4-BE49-F238E27FC236}">
                <a16:creationId xmlns:a16="http://schemas.microsoft.com/office/drawing/2014/main" id="{4DD3AAF2-B087-9540-ABF1-21A854DF4B6E}"/>
              </a:ext>
            </a:extLst>
          </p:cNvPr>
          <p:cNvSpPr txBox="1"/>
          <p:nvPr/>
        </p:nvSpPr>
        <p:spPr>
          <a:xfrm>
            <a:off x="147159" y="4447315"/>
            <a:ext cx="7600013" cy="2308324"/>
          </a:xfrm>
          <a:prstGeom prst="rect">
            <a:avLst/>
          </a:prstGeom>
          <a:noFill/>
        </p:spPr>
        <p:txBody>
          <a:bodyPr wrap="square" rtlCol="0">
            <a:spAutoFit/>
          </a:bodyPr>
          <a:lstStyle/>
          <a:p>
            <a:r>
              <a:rPr lang="en-US" b="1" dirty="0"/>
              <a:t>Voting</a:t>
            </a:r>
            <a:r>
              <a:rPr lang="en-US" dirty="0"/>
              <a:t> – container for the episode</a:t>
            </a:r>
            <a:endParaRPr lang="en-US" b="1" dirty="0"/>
          </a:p>
          <a:p>
            <a:r>
              <a:rPr lang="en-US" b="1" dirty="0"/>
              <a:t>Vote</a:t>
            </a:r>
            <a:r>
              <a:rPr lang="en-US" dirty="0"/>
              <a:t> – container for the event encompassing the process of a vote</a:t>
            </a:r>
            <a:br>
              <a:rPr lang="en-US" dirty="0"/>
            </a:br>
            <a:r>
              <a:rPr lang="en-US" b="1" dirty="0"/>
              <a:t>Mail in ballot</a:t>
            </a:r>
            <a:r>
              <a:rPr lang="en-US" dirty="0"/>
              <a:t> – some voters will mail in a ballot to vote</a:t>
            </a:r>
            <a:br>
              <a:rPr lang="en-US" dirty="0"/>
            </a:br>
            <a:r>
              <a:rPr lang="en-US" b="1" dirty="0"/>
              <a:t>Vote early</a:t>
            </a:r>
            <a:r>
              <a:rPr lang="en-US" dirty="0"/>
              <a:t> – some voters will follow a special process to vote early</a:t>
            </a:r>
            <a:br>
              <a:rPr lang="en-US" dirty="0"/>
            </a:br>
            <a:r>
              <a:rPr lang="en-US" b="1" dirty="0"/>
              <a:t>Go to polling site</a:t>
            </a:r>
            <a:r>
              <a:rPr lang="en-US" dirty="0"/>
              <a:t> – some voters will vote on election day at the polling site</a:t>
            </a:r>
            <a:br>
              <a:rPr lang="en-US" dirty="0"/>
            </a:br>
            <a:r>
              <a:rPr lang="en-US" b="1" dirty="0"/>
              <a:t>Votes verified</a:t>
            </a:r>
            <a:r>
              <a:rPr lang="en-US" dirty="0"/>
              <a:t> – votes are counted and verified to prevent fraud</a:t>
            </a:r>
            <a:br>
              <a:rPr lang="en-US" dirty="0"/>
            </a:br>
            <a:r>
              <a:rPr lang="en-US" b="1" dirty="0"/>
              <a:t>Winner declared</a:t>
            </a:r>
            <a:r>
              <a:rPr lang="en-US" dirty="0"/>
              <a:t> – the winner of the election is declared based on the votes</a:t>
            </a:r>
          </a:p>
          <a:p>
            <a:r>
              <a:rPr lang="en-US" b="1" dirty="0"/>
              <a:t>Conclusion</a:t>
            </a:r>
            <a:r>
              <a:rPr lang="en-US" dirty="0"/>
              <a:t> – next episode</a:t>
            </a:r>
            <a:endParaRPr lang="en-US" b="1" dirty="0"/>
          </a:p>
        </p:txBody>
      </p:sp>
    </p:spTree>
    <p:extLst>
      <p:ext uri="{BB962C8B-B14F-4D97-AF65-F5344CB8AC3E}">
        <p14:creationId xmlns:p14="http://schemas.microsoft.com/office/powerpoint/2010/main" val="14621237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36770BA-D757-4040-9E12-939065456B97}"/>
              </a:ext>
            </a:extLst>
          </p:cNvPr>
          <p:cNvPicPr>
            <a:picLocks noChangeAspect="1"/>
          </p:cNvPicPr>
          <p:nvPr/>
        </p:nvPicPr>
        <p:blipFill>
          <a:blip r:embed="rId2"/>
          <a:stretch>
            <a:fillRect/>
          </a:stretch>
        </p:blipFill>
        <p:spPr>
          <a:xfrm>
            <a:off x="4960024" y="1690688"/>
            <a:ext cx="7231976" cy="3413918"/>
          </a:xfrm>
          <a:prstGeom prst="rect">
            <a:avLst/>
          </a:prstGeom>
        </p:spPr>
      </p:pic>
      <p:sp>
        <p:nvSpPr>
          <p:cNvPr id="2" name="Title 1">
            <a:extLst>
              <a:ext uri="{FF2B5EF4-FFF2-40B4-BE49-F238E27FC236}">
                <a16:creationId xmlns:a16="http://schemas.microsoft.com/office/drawing/2014/main" id="{D856CADB-310F-D74C-8CF6-52A0F8E47C40}"/>
              </a:ext>
            </a:extLst>
          </p:cNvPr>
          <p:cNvSpPr>
            <a:spLocks noGrp="1"/>
          </p:cNvSpPr>
          <p:nvPr>
            <p:ph type="title"/>
          </p:nvPr>
        </p:nvSpPr>
        <p:spPr/>
        <p:txBody>
          <a:bodyPr/>
          <a:lstStyle/>
          <a:p>
            <a:r>
              <a:rPr lang="en-US" dirty="0"/>
              <a:t>Conclusion episode</a:t>
            </a:r>
          </a:p>
        </p:txBody>
      </p:sp>
      <p:sp>
        <p:nvSpPr>
          <p:cNvPr id="6" name="TextBox 5">
            <a:extLst>
              <a:ext uri="{FF2B5EF4-FFF2-40B4-BE49-F238E27FC236}">
                <a16:creationId xmlns:a16="http://schemas.microsoft.com/office/drawing/2014/main" id="{74FF54C6-21AA-914E-9CF8-1047B470FAFE}"/>
              </a:ext>
            </a:extLst>
          </p:cNvPr>
          <p:cNvSpPr txBox="1"/>
          <p:nvPr/>
        </p:nvSpPr>
        <p:spPr>
          <a:xfrm>
            <a:off x="136143" y="1781557"/>
            <a:ext cx="4737166" cy="3139321"/>
          </a:xfrm>
          <a:prstGeom prst="rect">
            <a:avLst/>
          </a:prstGeom>
          <a:noFill/>
        </p:spPr>
        <p:txBody>
          <a:bodyPr wrap="square" rtlCol="0">
            <a:spAutoFit/>
          </a:bodyPr>
          <a:lstStyle/>
          <a:p>
            <a:r>
              <a:rPr lang="en-US" b="1" dirty="0"/>
              <a:t>Conclusion</a:t>
            </a:r>
            <a:r>
              <a:rPr lang="en-US" dirty="0"/>
              <a:t> – container for the episode</a:t>
            </a:r>
            <a:br>
              <a:rPr lang="en-US" dirty="0"/>
            </a:br>
            <a:r>
              <a:rPr lang="en-US" b="1" dirty="0"/>
              <a:t>Inauguration</a:t>
            </a:r>
            <a:r>
              <a:rPr lang="en-US" dirty="0"/>
              <a:t> – the winner of the election is inaugurated</a:t>
            </a:r>
            <a:br>
              <a:rPr lang="en-US" dirty="0"/>
            </a:br>
            <a:r>
              <a:rPr lang="en-US" b="1" dirty="0"/>
              <a:t>Reject result</a:t>
            </a:r>
            <a:r>
              <a:rPr lang="en-US" dirty="0"/>
              <a:t> – a loser of the election may deny the result of the election</a:t>
            </a:r>
            <a:br>
              <a:rPr lang="en-US" dirty="0"/>
            </a:br>
            <a:r>
              <a:rPr lang="en-US" b="1" dirty="0"/>
              <a:t>Lawsuit</a:t>
            </a:r>
            <a:r>
              <a:rPr lang="en-US" dirty="0"/>
              <a:t> – a loser of the election may sue in order to attempt to overturn the result</a:t>
            </a:r>
            <a:br>
              <a:rPr lang="en-US" dirty="0"/>
            </a:br>
            <a:r>
              <a:rPr lang="en-US" b="1" dirty="0"/>
              <a:t>Incite violence</a:t>
            </a:r>
            <a:r>
              <a:rPr lang="en-US" dirty="0"/>
              <a:t> – a loser of the election may incite violence to try to overturn the result</a:t>
            </a:r>
            <a:br>
              <a:rPr lang="en-US" dirty="0"/>
            </a:br>
            <a:r>
              <a:rPr lang="en-US" b="1" dirty="0"/>
              <a:t>Coup d'état</a:t>
            </a:r>
            <a:r>
              <a:rPr lang="en-US" dirty="0"/>
              <a:t> – a loser of the election may attempt a coup</a:t>
            </a:r>
            <a:endParaRPr lang="en-US" b="1" dirty="0"/>
          </a:p>
        </p:txBody>
      </p:sp>
    </p:spTree>
    <p:extLst>
      <p:ext uri="{BB962C8B-B14F-4D97-AF65-F5344CB8AC3E}">
        <p14:creationId xmlns:p14="http://schemas.microsoft.com/office/powerpoint/2010/main" val="3819265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CF888B-217B-6E9F-8EEB-C2E8F53B18F4}"/>
              </a:ext>
            </a:extLst>
          </p:cNvPr>
          <p:cNvPicPr>
            <a:picLocks noChangeAspect="1"/>
          </p:cNvPicPr>
          <p:nvPr/>
        </p:nvPicPr>
        <p:blipFill>
          <a:blip r:embed="rId2"/>
          <a:stretch>
            <a:fillRect/>
          </a:stretch>
        </p:blipFill>
        <p:spPr>
          <a:xfrm>
            <a:off x="3884311" y="0"/>
            <a:ext cx="8155188" cy="6858000"/>
          </a:xfrm>
          <a:prstGeom prst="rect">
            <a:avLst/>
          </a:prstGeom>
        </p:spPr>
      </p:pic>
      <p:sp>
        <p:nvSpPr>
          <p:cNvPr id="2" name="Title 1">
            <a:extLst>
              <a:ext uri="{FF2B5EF4-FFF2-40B4-BE49-F238E27FC236}">
                <a16:creationId xmlns:a16="http://schemas.microsoft.com/office/drawing/2014/main" id="{31271C2A-38F7-A648-16BD-D9E45F5FAAAB}"/>
              </a:ext>
            </a:extLst>
          </p:cNvPr>
          <p:cNvSpPr>
            <a:spLocks noGrp="1"/>
          </p:cNvSpPr>
          <p:nvPr>
            <p:ph type="title"/>
          </p:nvPr>
        </p:nvSpPr>
        <p:spPr>
          <a:xfrm>
            <a:off x="152502" y="84483"/>
            <a:ext cx="3731809" cy="763600"/>
          </a:xfrm>
        </p:spPr>
        <p:txBody>
          <a:bodyPr>
            <a:normAutofit fontScale="90000"/>
          </a:bodyPr>
          <a:lstStyle/>
          <a:p>
            <a:r>
              <a:rPr lang="en-US" dirty="0"/>
              <a:t>Medical Response</a:t>
            </a:r>
          </a:p>
        </p:txBody>
      </p:sp>
      <p:sp>
        <p:nvSpPr>
          <p:cNvPr id="6" name="TextBox 5">
            <a:extLst>
              <a:ext uri="{FF2B5EF4-FFF2-40B4-BE49-F238E27FC236}">
                <a16:creationId xmlns:a16="http://schemas.microsoft.com/office/drawing/2014/main" id="{20A07CB2-6F58-A739-DE8C-6C4FAC1E3765}"/>
              </a:ext>
            </a:extLst>
          </p:cNvPr>
          <p:cNvSpPr txBox="1"/>
          <p:nvPr/>
        </p:nvSpPr>
        <p:spPr>
          <a:xfrm>
            <a:off x="1" y="848084"/>
            <a:ext cx="3884311" cy="4806957"/>
          </a:xfrm>
          <a:prstGeom prst="rect">
            <a:avLst/>
          </a:prstGeom>
          <a:noFill/>
        </p:spPr>
        <p:txBody>
          <a:bodyPr wrap="square">
            <a:spAutoFit/>
          </a:bodyPr>
          <a:lstStyle/>
          <a:p>
            <a:pPr>
              <a:lnSpc>
                <a:spcPct val="115000"/>
              </a:lnSpc>
              <a:buClr>
                <a:schemeClr val="dk1"/>
              </a:buClr>
              <a:buSzPts val="1100"/>
            </a:pPr>
            <a:r>
              <a:rPr lang="en-US" sz="1333" b="1" dirty="0">
                <a:solidFill>
                  <a:schemeClr val="dk1"/>
                </a:solidFill>
              </a:rPr>
              <a:t>Testing</a:t>
            </a:r>
            <a:r>
              <a:rPr lang="en-US" sz="1333" dirty="0">
                <a:solidFill>
                  <a:schemeClr val="dk1"/>
                </a:solidFill>
              </a:rPr>
              <a:t>: A viral test checks specimens from your nose or your mouth to find out if you are currently infected with the virus</a:t>
            </a:r>
          </a:p>
          <a:p>
            <a:pPr>
              <a:lnSpc>
                <a:spcPct val="115000"/>
              </a:lnSpc>
              <a:spcBef>
                <a:spcPts val="800"/>
              </a:spcBef>
              <a:buClr>
                <a:schemeClr val="dk1"/>
              </a:buClr>
              <a:buSzPts val="1100"/>
            </a:pPr>
            <a:r>
              <a:rPr lang="en-US" sz="1333" b="1" dirty="0">
                <a:solidFill>
                  <a:schemeClr val="dk1"/>
                </a:solidFill>
              </a:rPr>
              <a:t>Diagnosis</a:t>
            </a:r>
            <a:r>
              <a:rPr lang="en-US" sz="1333" dirty="0">
                <a:solidFill>
                  <a:schemeClr val="dk1"/>
                </a:solidFill>
              </a:rPr>
              <a:t>: Medical diagnosis on infection of the virus in the disease outbreak</a:t>
            </a:r>
          </a:p>
          <a:p>
            <a:pPr>
              <a:lnSpc>
                <a:spcPct val="115000"/>
              </a:lnSpc>
              <a:spcBef>
                <a:spcPts val="800"/>
              </a:spcBef>
              <a:buClr>
                <a:schemeClr val="dk1"/>
              </a:buClr>
              <a:buSzPts val="1100"/>
            </a:pPr>
            <a:r>
              <a:rPr lang="en-US" sz="1333" b="1" dirty="0" err="1">
                <a:solidFill>
                  <a:schemeClr val="dk1"/>
                </a:solidFill>
              </a:rPr>
              <a:t>IdentifyDiseaseSource</a:t>
            </a:r>
            <a:r>
              <a:rPr lang="en-US" sz="1333" dirty="0">
                <a:solidFill>
                  <a:schemeClr val="dk1"/>
                </a:solidFill>
              </a:rPr>
              <a:t>: Identify the source of the disease and name the disease if unknown.</a:t>
            </a:r>
          </a:p>
          <a:p>
            <a:pPr>
              <a:lnSpc>
                <a:spcPct val="115000"/>
              </a:lnSpc>
              <a:spcBef>
                <a:spcPts val="800"/>
              </a:spcBef>
              <a:buClr>
                <a:schemeClr val="dk1"/>
              </a:buClr>
              <a:buSzPts val="1100"/>
            </a:pPr>
            <a:r>
              <a:rPr lang="en-US" sz="1333" b="1" dirty="0">
                <a:solidFill>
                  <a:schemeClr val="dk1"/>
                </a:solidFill>
              </a:rPr>
              <a:t>Quarantine: </a:t>
            </a:r>
            <a:r>
              <a:rPr lang="en" sz="1333" dirty="0">
                <a:solidFill>
                  <a:schemeClr val="dk1"/>
                </a:solidFill>
              </a:rPr>
              <a:t>Restriction on the movement of people, animals and goods which is intended to prevent the spread of the disease</a:t>
            </a:r>
            <a:endParaRPr lang="en-US" sz="1333" dirty="0">
              <a:solidFill>
                <a:schemeClr val="dk1"/>
              </a:solidFill>
            </a:endParaRPr>
          </a:p>
          <a:p>
            <a:pPr>
              <a:lnSpc>
                <a:spcPct val="115000"/>
              </a:lnSpc>
              <a:spcBef>
                <a:spcPts val="800"/>
              </a:spcBef>
              <a:buClr>
                <a:schemeClr val="dk1"/>
              </a:buClr>
              <a:buSzPts val="1100"/>
            </a:pPr>
            <a:r>
              <a:rPr lang="en-US" sz="1333" b="1" dirty="0">
                <a:solidFill>
                  <a:schemeClr val="dk1"/>
                </a:solidFill>
              </a:rPr>
              <a:t>Disinfect: </a:t>
            </a:r>
            <a:r>
              <a:rPr lang="en-US" sz="1333" dirty="0">
                <a:solidFill>
                  <a:schemeClr val="dk1"/>
                </a:solidFill>
              </a:rPr>
              <a:t>Cleaning surfaces and substances that are within contact of the pathogen</a:t>
            </a:r>
          </a:p>
          <a:p>
            <a:pPr>
              <a:lnSpc>
                <a:spcPct val="115000"/>
              </a:lnSpc>
              <a:spcBef>
                <a:spcPts val="800"/>
              </a:spcBef>
              <a:spcAft>
                <a:spcPts val="800"/>
              </a:spcAft>
            </a:pPr>
            <a:r>
              <a:rPr lang="en-US" sz="1333" b="1" dirty="0">
                <a:solidFill>
                  <a:schemeClr val="dk1"/>
                </a:solidFill>
              </a:rPr>
              <a:t>Treatment</a:t>
            </a:r>
            <a:r>
              <a:rPr lang="en-US" sz="1333" dirty="0">
                <a:solidFill>
                  <a:schemeClr val="dk1"/>
                </a:solidFill>
              </a:rPr>
              <a:t>: Attempted remediation of a health problem due to infection of the virus in the disease outbreak</a:t>
            </a:r>
          </a:p>
          <a:p>
            <a:pPr>
              <a:lnSpc>
                <a:spcPct val="115000"/>
              </a:lnSpc>
              <a:spcBef>
                <a:spcPts val="800"/>
              </a:spcBef>
              <a:spcAft>
                <a:spcPts val="800"/>
              </a:spcAft>
            </a:pPr>
            <a:r>
              <a:rPr lang="en-US" sz="1333" b="1" dirty="0">
                <a:solidFill>
                  <a:schemeClr val="dk1"/>
                </a:solidFill>
              </a:rPr>
              <a:t>Illness Outcome</a:t>
            </a:r>
            <a:r>
              <a:rPr lang="en-US" sz="1333" dirty="0">
                <a:solidFill>
                  <a:schemeClr val="dk1"/>
                </a:solidFill>
              </a:rPr>
              <a:t>:</a:t>
            </a:r>
            <a:r>
              <a:rPr lang="zh-CN" altLang="en-US" sz="1333" dirty="0">
                <a:solidFill>
                  <a:schemeClr val="dk1"/>
                </a:solidFill>
              </a:rPr>
              <a:t> </a:t>
            </a:r>
            <a:r>
              <a:rPr lang="en-US" altLang="zh-CN" sz="1333" dirty="0">
                <a:solidFill>
                  <a:schemeClr val="dk1"/>
                </a:solidFill>
              </a:rPr>
              <a:t>XOR</a:t>
            </a:r>
            <a:r>
              <a:rPr lang="zh-CN" altLang="en-US" sz="1333" dirty="0">
                <a:solidFill>
                  <a:schemeClr val="dk1"/>
                </a:solidFill>
              </a:rPr>
              <a:t> </a:t>
            </a:r>
            <a:r>
              <a:rPr lang="en-US" altLang="zh-CN" sz="1333" dirty="0">
                <a:solidFill>
                  <a:schemeClr val="dk1"/>
                </a:solidFill>
              </a:rPr>
              <a:t>relation between Recover and Death </a:t>
            </a:r>
            <a:r>
              <a:rPr lang="en-US" sz="1333" dirty="0">
                <a:solidFill>
                  <a:schemeClr val="dk1"/>
                </a:solidFill>
              </a:rPr>
              <a:t> </a:t>
            </a:r>
          </a:p>
        </p:txBody>
      </p:sp>
      <p:cxnSp>
        <p:nvCxnSpPr>
          <p:cNvPr id="8" name="Straight Arrow Connector 7">
            <a:extLst>
              <a:ext uri="{FF2B5EF4-FFF2-40B4-BE49-F238E27FC236}">
                <a16:creationId xmlns:a16="http://schemas.microsoft.com/office/drawing/2014/main" id="{9A31A866-956B-FE76-17B5-0EE0F6FAC218}"/>
              </a:ext>
            </a:extLst>
          </p:cNvPr>
          <p:cNvCxnSpPr>
            <a:cxnSpLocks/>
          </p:cNvCxnSpPr>
          <p:nvPr/>
        </p:nvCxnSpPr>
        <p:spPr>
          <a:xfrm flipH="1" flipV="1">
            <a:off x="11354463" y="636105"/>
            <a:ext cx="84813" cy="1759889"/>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84086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SIN Sports_Games Schema"/>
          <p:cNvSpPr txBox="1">
            <a:spLocks noGrp="1"/>
          </p:cNvSpPr>
          <p:nvPr>
            <p:ph type="ctrTitle"/>
          </p:nvPr>
        </p:nvSpPr>
        <p:spPr>
          <a:prstGeom prst="rect">
            <a:avLst/>
          </a:prstGeom>
        </p:spPr>
        <p:txBody>
          <a:bodyPr/>
          <a:lstStyle/>
          <a:p>
            <a:r>
              <a:t>RESIN Sports_Games Schema</a:t>
            </a:r>
          </a:p>
        </p:txBody>
      </p:sp>
    </p:spTree>
    <p:extLst>
      <p:ext uri="{BB962C8B-B14F-4D97-AF65-F5344CB8AC3E}">
        <p14:creationId xmlns:p14="http://schemas.microsoft.com/office/powerpoint/2010/main" val="14712481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Overview"/>
          <p:cNvSpPr txBox="1">
            <a:spLocks noGrp="1"/>
          </p:cNvSpPr>
          <p:nvPr>
            <p:ph type="title"/>
          </p:nvPr>
        </p:nvSpPr>
        <p:spPr>
          <a:prstGeom prst="rect">
            <a:avLst/>
          </a:prstGeom>
        </p:spPr>
        <p:txBody>
          <a:bodyPr/>
          <a:lstStyle/>
          <a:p>
            <a:r>
              <a:t>Overview</a:t>
            </a:r>
          </a:p>
        </p:txBody>
      </p:sp>
      <p:pic>
        <p:nvPicPr>
          <p:cNvPr id="122" name="Image" descr="Image"/>
          <p:cNvPicPr>
            <a:picLocks noChangeAspect="1"/>
          </p:cNvPicPr>
          <p:nvPr/>
        </p:nvPicPr>
        <p:blipFill>
          <a:blip r:embed="rId2"/>
          <a:srcRect/>
          <a:stretch>
            <a:fillRect/>
          </a:stretch>
        </p:blipFill>
        <p:spPr>
          <a:xfrm>
            <a:off x="-59951" y="1400282"/>
            <a:ext cx="12119968" cy="49972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0" y="21600"/>
                </a:lnTo>
                <a:lnTo>
                  <a:pt x="10800" y="21600"/>
                </a:lnTo>
                <a:lnTo>
                  <a:pt x="21600" y="21600"/>
                </a:lnTo>
                <a:lnTo>
                  <a:pt x="21600" y="10800"/>
                </a:lnTo>
                <a:lnTo>
                  <a:pt x="21600" y="0"/>
                </a:lnTo>
                <a:lnTo>
                  <a:pt x="10800" y="0"/>
                </a:lnTo>
                <a:lnTo>
                  <a:pt x="0" y="0"/>
                </a:lnTo>
                <a:close/>
                <a:moveTo>
                  <a:pt x="18606" y="2378"/>
                </a:moveTo>
                <a:cubicBezTo>
                  <a:pt x="18612" y="2382"/>
                  <a:pt x="18619" y="2392"/>
                  <a:pt x="18623" y="2408"/>
                </a:cubicBezTo>
                <a:cubicBezTo>
                  <a:pt x="18630" y="2438"/>
                  <a:pt x="18626" y="2480"/>
                  <a:pt x="18614" y="2499"/>
                </a:cubicBezTo>
                <a:cubicBezTo>
                  <a:pt x="18601" y="2517"/>
                  <a:pt x="18584" y="2508"/>
                  <a:pt x="18576" y="2477"/>
                </a:cubicBezTo>
                <a:cubicBezTo>
                  <a:pt x="18568" y="2446"/>
                  <a:pt x="18572" y="2406"/>
                  <a:pt x="18585" y="2387"/>
                </a:cubicBezTo>
                <a:cubicBezTo>
                  <a:pt x="18591" y="2378"/>
                  <a:pt x="18599" y="2375"/>
                  <a:pt x="18606" y="2378"/>
                </a:cubicBezTo>
                <a:close/>
              </a:path>
            </a:pathLst>
          </a:custGeom>
          <a:ln w="12700">
            <a:miter lim="400000"/>
          </a:ln>
        </p:spPr>
      </p:pic>
      <p:pic>
        <p:nvPicPr>
          <p:cNvPr id="123" name="Image" descr="Image"/>
          <p:cNvPicPr>
            <a:picLocks noChangeAspect="1"/>
          </p:cNvPicPr>
          <p:nvPr/>
        </p:nvPicPr>
        <p:blipFill>
          <a:blip r:embed="rId3"/>
          <a:stretch>
            <a:fillRect/>
          </a:stretch>
        </p:blipFill>
        <p:spPr>
          <a:xfrm>
            <a:off x="10473752" y="3377186"/>
            <a:ext cx="1729811" cy="2928420"/>
          </a:xfrm>
          <a:prstGeom prst="rect">
            <a:avLst/>
          </a:prstGeom>
          <a:ln w="12700">
            <a:miter lim="400000"/>
          </a:ln>
        </p:spPr>
      </p:pic>
    </p:spTree>
    <p:extLst>
      <p:ext uri="{BB962C8B-B14F-4D97-AF65-F5344CB8AC3E}">
        <p14:creationId xmlns:p14="http://schemas.microsoft.com/office/powerpoint/2010/main" val="1711168002"/>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Preparation"/>
          <p:cNvSpPr txBox="1">
            <a:spLocks noGrp="1"/>
          </p:cNvSpPr>
          <p:nvPr>
            <p:ph type="title"/>
          </p:nvPr>
        </p:nvSpPr>
        <p:spPr>
          <a:prstGeom prst="rect">
            <a:avLst/>
          </a:prstGeom>
        </p:spPr>
        <p:txBody>
          <a:bodyPr/>
          <a:lstStyle/>
          <a:p>
            <a:r>
              <a:t>Preparation</a:t>
            </a:r>
          </a:p>
        </p:txBody>
      </p:sp>
      <p:pic>
        <p:nvPicPr>
          <p:cNvPr id="126" name="Image" descr="Image"/>
          <p:cNvPicPr>
            <a:picLocks noChangeAspect="1"/>
          </p:cNvPicPr>
          <p:nvPr/>
        </p:nvPicPr>
        <p:blipFill>
          <a:blip r:embed="rId2"/>
          <a:stretch>
            <a:fillRect/>
          </a:stretch>
        </p:blipFill>
        <p:spPr>
          <a:xfrm>
            <a:off x="5720812" y="1320100"/>
            <a:ext cx="6490904" cy="4217800"/>
          </a:xfrm>
          <a:prstGeom prst="rect">
            <a:avLst/>
          </a:prstGeom>
          <a:ln w="12700">
            <a:miter lim="400000"/>
          </a:ln>
        </p:spPr>
      </p:pic>
      <p:sp>
        <p:nvSpPr>
          <p:cNvPr id="127" name="Bids for hosting the event: for major sports events, such as modern Olympics games and various National Games, nations or cities should put forth bids for hosting the event.…"/>
          <p:cNvSpPr txBox="1">
            <a:spLocks noGrp="1"/>
          </p:cNvSpPr>
          <p:nvPr>
            <p:ph type="body" sz="half" idx="4294967295"/>
          </p:nvPr>
        </p:nvSpPr>
        <p:spPr>
          <a:xfrm>
            <a:off x="190990" y="1358900"/>
            <a:ext cx="5650230" cy="5342492"/>
          </a:xfrm>
          <a:prstGeom prst="rect">
            <a:avLst/>
          </a:prstGeom>
        </p:spPr>
        <p:txBody>
          <a:bodyPr>
            <a:normAutofit fontScale="55000" lnSpcReduction="20000"/>
          </a:bodyPr>
          <a:lstStyle/>
          <a:p>
            <a:pPr marL="250825" indent="-250825" defTabSz="326073">
              <a:spcBef>
                <a:spcPts val="750"/>
              </a:spcBef>
              <a:defRPr sz="3792" b="1"/>
            </a:pPr>
            <a:r>
              <a:t>Bids for hosting the event</a:t>
            </a:r>
            <a:r>
              <a:rPr b="0"/>
              <a:t>: for major sports events, such as modern Olympics games and various National Games, nations or cities should put forth bids for hosting the event.</a:t>
            </a:r>
          </a:p>
          <a:p>
            <a:pPr marL="250825" indent="-250825" defTabSz="326073">
              <a:spcBef>
                <a:spcPts val="750"/>
              </a:spcBef>
              <a:defRPr sz="3792" b="1"/>
            </a:pPr>
            <a:r>
              <a:t>Announcement of the event</a:t>
            </a:r>
            <a:r>
              <a:rPr b="0"/>
              <a:t>: the decision of bids are typically announced through a press conference.</a:t>
            </a:r>
          </a:p>
          <a:p>
            <a:pPr marL="250825" indent="-250825" defTabSz="326073">
              <a:spcBef>
                <a:spcPts val="750"/>
              </a:spcBef>
              <a:defRPr sz="3792" b="1"/>
            </a:pPr>
            <a:r>
              <a:t>Competition scheduling</a:t>
            </a:r>
            <a:r>
              <a:rPr b="0"/>
              <a:t>: to schedule the grouping and matching of participating teams, and settling down the time and location of matches.</a:t>
            </a:r>
          </a:p>
          <a:p>
            <a:pPr marL="250825" indent="-250825" defTabSz="326073">
              <a:spcBef>
                <a:spcPts val="750"/>
              </a:spcBef>
              <a:defRPr sz="3792" b="1"/>
            </a:pPr>
            <a:r>
              <a:t>Boycott the event</a:t>
            </a:r>
            <a:r>
              <a:rPr b="0"/>
              <a:t>: sometimes certain nations or individual athletes will boycott a sports game for political or humanitarian reasons.</a:t>
            </a:r>
          </a:p>
          <a:p>
            <a:pPr marL="250825" indent="-250825" defTabSz="326073">
              <a:spcBef>
                <a:spcPts val="750"/>
              </a:spcBef>
              <a:defRPr sz="3792" b="1"/>
            </a:pPr>
            <a:r>
              <a:t>Training of participating athletes</a:t>
            </a:r>
            <a:r>
              <a:rPr b="0"/>
              <a:t>: before major competitions, athletes needs specific training to achieve better performance.</a:t>
            </a:r>
          </a:p>
        </p:txBody>
      </p:sp>
    </p:spTree>
    <p:extLst>
      <p:ext uri="{BB962C8B-B14F-4D97-AF65-F5344CB8AC3E}">
        <p14:creationId xmlns:p14="http://schemas.microsoft.com/office/powerpoint/2010/main" val="1542348783"/>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ports Event"/>
          <p:cNvSpPr txBox="1">
            <a:spLocks noGrp="1"/>
          </p:cNvSpPr>
          <p:nvPr>
            <p:ph type="title"/>
          </p:nvPr>
        </p:nvSpPr>
        <p:spPr>
          <a:prstGeom prst="rect">
            <a:avLst/>
          </a:prstGeom>
        </p:spPr>
        <p:txBody>
          <a:bodyPr/>
          <a:lstStyle/>
          <a:p>
            <a:r>
              <a:t>Sports Event</a:t>
            </a:r>
          </a:p>
        </p:txBody>
      </p:sp>
      <p:pic>
        <p:nvPicPr>
          <p:cNvPr id="130" name="Image" descr="Image"/>
          <p:cNvPicPr>
            <a:picLocks noChangeAspect="1"/>
          </p:cNvPicPr>
          <p:nvPr/>
        </p:nvPicPr>
        <p:blipFill>
          <a:blip r:embed="rId2"/>
          <a:stretch>
            <a:fillRect/>
          </a:stretch>
        </p:blipFill>
        <p:spPr>
          <a:xfrm>
            <a:off x="6017816" y="1440650"/>
            <a:ext cx="6216651" cy="4184651"/>
          </a:xfrm>
          <a:prstGeom prst="rect">
            <a:avLst/>
          </a:prstGeom>
          <a:ln w="12700">
            <a:miter lim="400000"/>
          </a:ln>
        </p:spPr>
      </p:pic>
      <p:sp>
        <p:nvSpPr>
          <p:cNvPr id="131" name="Opening ceremony: opening ceremony represents the official commencement of a major sports event.…"/>
          <p:cNvSpPr txBox="1">
            <a:spLocks noGrp="1"/>
          </p:cNvSpPr>
          <p:nvPr>
            <p:ph type="body" sz="half" idx="4294967295"/>
          </p:nvPr>
        </p:nvSpPr>
        <p:spPr>
          <a:xfrm>
            <a:off x="190990" y="1358900"/>
            <a:ext cx="5650230" cy="5342492"/>
          </a:xfrm>
          <a:prstGeom prst="rect">
            <a:avLst/>
          </a:prstGeom>
        </p:spPr>
        <p:txBody>
          <a:bodyPr>
            <a:normAutofit fontScale="62500" lnSpcReduction="20000"/>
          </a:bodyPr>
          <a:lstStyle/>
          <a:p>
            <a:pPr marL="241300" indent="-241300" defTabSz="313690">
              <a:spcBef>
                <a:spcPts val="750"/>
              </a:spcBef>
              <a:defRPr sz="3648" b="1"/>
            </a:pPr>
            <a:r>
              <a:t>Opening ceremony</a:t>
            </a:r>
            <a:r>
              <a:rPr b="0"/>
              <a:t>: opening ceremony represents the official commencement of a major sports event.</a:t>
            </a:r>
          </a:p>
          <a:p>
            <a:pPr marL="241300" indent="-241300" defTabSz="313690">
              <a:spcBef>
                <a:spcPts val="750"/>
              </a:spcBef>
              <a:defRPr sz="3648" b="1"/>
            </a:pPr>
            <a:r>
              <a:t>Sports competition</a:t>
            </a:r>
            <a:r>
              <a:rPr b="0"/>
              <a:t>: a specific competition in which the participants rival with each other to win the game</a:t>
            </a:r>
          </a:p>
          <a:p>
            <a:pPr marL="241300" indent="-241300" defTabSz="313690">
              <a:spcBef>
                <a:spcPts val="750"/>
              </a:spcBef>
              <a:defRPr sz="3648" b="1"/>
            </a:pPr>
            <a:r>
              <a:t>Overtime (extra time)</a:t>
            </a:r>
            <a:r>
              <a:rPr b="0"/>
              <a:t>: Overtime or extra time is an additional period of play specified under the rules of a sport to bring a game to a decision and avoid declaring the match a tie or draw where the scores are the same.</a:t>
            </a:r>
          </a:p>
          <a:p>
            <a:pPr marL="241300" indent="-241300" defTabSz="313690">
              <a:spcBef>
                <a:spcPts val="750"/>
              </a:spcBef>
              <a:defRPr sz="3648" b="1"/>
            </a:pPr>
            <a:r>
              <a:t>Violence in sports</a:t>
            </a:r>
            <a:r>
              <a:rPr b="0"/>
              <a:t>: violent and often unnecessarily harmful intentional physical acts committed during, or motivated by, a sports game. This may include violence between athletes or fan violence.</a:t>
            </a:r>
          </a:p>
          <a:p>
            <a:pPr marL="241300" indent="-241300" defTabSz="313690">
              <a:spcBef>
                <a:spcPts val="750"/>
              </a:spcBef>
              <a:defRPr sz="3648" b="1"/>
            </a:pPr>
            <a:r>
              <a:t>Closing ceremony</a:t>
            </a:r>
            <a:r>
              <a:rPr b="0"/>
              <a:t>: the official ceremony which marks the end of the sports event.</a:t>
            </a:r>
          </a:p>
        </p:txBody>
      </p:sp>
    </p:spTree>
    <p:extLst>
      <p:ext uri="{BB962C8B-B14F-4D97-AF65-F5344CB8AC3E}">
        <p14:creationId xmlns:p14="http://schemas.microsoft.com/office/powerpoint/2010/main" val="2899746926"/>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ocial Response"/>
          <p:cNvSpPr txBox="1">
            <a:spLocks noGrp="1"/>
          </p:cNvSpPr>
          <p:nvPr>
            <p:ph type="title"/>
          </p:nvPr>
        </p:nvSpPr>
        <p:spPr>
          <a:prstGeom prst="rect">
            <a:avLst/>
          </a:prstGeom>
        </p:spPr>
        <p:txBody>
          <a:bodyPr/>
          <a:lstStyle/>
          <a:p>
            <a:r>
              <a:t>Social Response</a:t>
            </a:r>
          </a:p>
        </p:txBody>
      </p:sp>
      <p:sp>
        <p:nvSpPr>
          <p:cNvPr id="134" name="Press release: the official general post-match press conference for each match, covering topics related to the event, such as commentary, opinions, and fan responses.…"/>
          <p:cNvSpPr txBox="1">
            <a:spLocks noGrp="1"/>
          </p:cNvSpPr>
          <p:nvPr>
            <p:ph type="body" sz="half" idx="4294967295"/>
          </p:nvPr>
        </p:nvSpPr>
        <p:spPr>
          <a:xfrm>
            <a:off x="190990" y="1358900"/>
            <a:ext cx="5696010" cy="5329089"/>
          </a:xfrm>
          <a:prstGeom prst="rect">
            <a:avLst/>
          </a:prstGeom>
        </p:spPr>
        <p:txBody>
          <a:bodyPr>
            <a:normAutofit fontScale="55000" lnSpcReduction="20000"/>
          </a:bodyPr>
          <a:lstStyle/>
          <a:p>
            <a:pPr marL="304800" indent="-304800" defTabSz="396240">
              <a:spcBef>
                <a:spcPts val="950"/>
              </a:spcBef>
              <a:defRPr sz="4608" b="1"/>
            </a:pPr>
            <a:r>
              <a:t>Press release</a:t>
            </a:r>
            <a:r>
              <a:rPr b="0"/>
              <a:t>: the official general post-match press conference for each match, covering topics related to the event, such as commentary, opinions, and fan responses.</a:t>
            </a:r>
          </a:p>
          <a:p>
            <a:pPr marL="304800" indent="-304800" defTabSz="396240">
              <a:spcBef>
                <a:spcPts val="950"/>
              </a:spcBef>
              <a:defRPr sz="4608" b="1"/>
            </a:pPr>
            <a:r>
              <a:t>Interview</a:t>
            </a:r>
            <a:r>
              <a:rPr b="0"/>
              <a:t>: (mostly after winning) athletes and coaches are interviewed about feelings and critical success factors, etc.</a:t>
            </a:r>
          </a:p>
          <a:p>
            <a:pPr marL="304800" indent="-304800" defTabSz="396240">
              <a:spcBef>
                <a:spcPts val="950"/>
              </a:spcBef>
              <a:defRPr sz="4608" b="1"/>
            </a:pPr>
            <a:r>
              <a:t>War triggered by a sports event</a:t>
            </a:r>
            <a:r>
              <a:rPr b="0"/>
              <a:t>: in very rare cases, the riots happened in a sports game will escalate to wars between participating nations, such as the 1969 Football War between El Salvador and Honduras.</a:t>
            </a:r>
          </a:p>
        </p:txBody>
      </p:sp>
      <p:pic>
        <p:nvPicPr>
          <p:cNvPr id="135" name="Image" descr="Image"/>
          <p:cNvPicPr>
            <a:picLocks noChangeAspect="1"/>
          </p:cNvPicPr>
          <p:nvPr/>
        </p:nvPicPr>
        <p:blipFill>
          <a:blip r:embed="rId2"/>
          <a:stretch>
            <a:fillRect/>
          </a:stretch>
        </p:blipFill>
        <p:spPr>
          <a:xfrm>
            <a:off x="6159773" y="1641475"/>
            <a:ext cx="6159523" cy="4946950"/>
          </a:xfrm>
          <a:prstGeom prst="rect">
            <a:avLst/>
          </a:prstGeom>
          <a:ln w="12700">
            <a:miter lim="400000"/>
          </a:ln>
        </p:spPr>
      </p:pic>
    </p:spTree>
    <p:extLst>
      <p:ext uri="{BB962C8B-B14F-4D97-AF65-F5344CB8AC3E}">
        <p14:creationId xmlns:p14="http://schemas.microsoft.com/office/powerpoint/2010/main" val="336121055"/>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a:noFill/>
          <a:ln>
            <a:noFill/>
          </a:ln>
        </p:spPr>
        <p:txBody>
          <a:bodyPr spcFirstLastPara="1" vert="horz" wrap="square" lIns="121900" tIns="121900" rIns="121900" bIns="121900" rtlCol="0" anchor="b" anchorCtr="0">
            <a:normAutofit/>
          </a:bodyPr>
          <a:lstStyle/>
          <a:p>
            <a:pPr>
              <a:lnSpc>
                <a:spcPct val="100000"/>
              </a:lnSpc>
              <a:spcBef>
                <a:spcPts val="0"/>
              </a:spcBef>
              <a:buSzPts val="5200"/>
            </a:pPr>
            <a:r>
              <a:rPr lang="en" sz="4800" dirty="0"/>
              <a:t>RESIN Terrorist Mass Shooting Schema</a:t>
            </a:r>
            <a:br>
              <a:rPr lang="en" dirty="0"/>
            </a:br>
            <a:r>
              <a:rPr lang="en" sz="2133" dirty="0"/>
              <a:t>Updated March 20, 2022</a:t>
            </a:r>
            <a:endParaRPr dirty="0"/>
          </a:p>
        </p:txBody>
      </p:sp>
      <p:sp>
        <p:nvSpPr>
          <p:cNvPr id="55" name="Google Shape;55;p13"/>
          <p:cNvSpPr txBox="1">
            <a:spLocks noGrp="1"/>
          </p:cNvSpPr>
          <p:nvPr>
            <p:ph type="subTitle" idx="1"/>
          </p:nvPr>
        </p:nvSpPr>
        <p:spPr>
          <a:xfrm>
            <a:off x="415600" y="3778833"/>
            <a:ext cx="11360800" cy="1056800"/>
          </a:xfrm>
          <a:prstGeom prst="rect">
            <a:avLst/>
          </a:prstGeom>
          <a:noFill/>
          <a:ln>
            <a:noFill/>
          </a:ln>
        </p:spPr>
        <p:txBody>
          <a:bodyPr spcFirstLastPara="1" vert="horz" wrap="square" lIns="121900" tIns="121900" rIns="121900" bIns="121900" rtlCol="0" anchor="t" anchorCtr="0">
            <a:normAutofit/>
          </a:bodyPr>
          <a:lstStyle/>
          <a:p>
            <a:pPr>
              <a:lnSpc>
                <a:spcPct val="100000"/>
              </a:lnSpc>
              <a:spcBef>
                <a:spcPts val="0"/>
              </a:spcBef>
              <a:buSzPct val="181817"/>
            </a:pPr>
            <a:r>
              <a:rPr lang="en" sz="2133" dirty="0" err="1"/>
              <a:t>Ghazaleh</a:t>
            </a:r>
            <a:r>
              <a:rPr lang="en" sz="2133" dirty="0"/>
              <a:t> </a:t>
            </a:r>
            <a:r>
              <a:rPr lang="en" sz="2133" dirty="0" err="1"/>
              <a:t>Kazeminejad</a:t>
            </a:r>
            <a:r>
              <a:rPr lang="en" sz="2133" dirty="0"/>
              <a:t>, Sha Li, Iris Liu, Michael Regan,</a:t>
            </a:r>
            <a:endParaRPr sz="2133" dirty="0"/>
          </a:p>
          <a:p>
            <a:pPr>
              <a:lnSpc>
                <a:spcPct val="100000"/>
              </a:lnSpc>
              <a:spcBef>
                <a:spcPts val="0"/>
              </a:spcBef>
              <a:buSzPct val="181817"/>
            </a:pPr>
            <a:r>
              <a:rPr lang="en" sz="2133" dirty="0"/>
              <a:t>Susan Brown, Martha Palmer, Heng Ji</a:t>
            </a:r>
            <a:endParaRPr sz="2133" dirty="0"/>
          </a:p>
        </p:txBody>
      </p:sp>
    </p:spTree>
    <p:extLst>
      <p:ext uri="{BB962C8B-B14F-4D97-AF65-F5344CB8AC3E}">
        <p14:creationId xmlns:p14="http://schemas.microsoft.com/office/powerpoint/2010/main" val="31064931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spcBef>
                <a:spcPts val="0"/>
              </a:spcBef>
            </a:pPr>
            <a:r>
              <a:rPr lang="en"/>
              <a:t>Overview</a:t>
            </a:r>
            <a:endParaRPr/>
          </a:p>
        </p:txBody>
      </p:sp>
      <p:pic>
        <p:nvPicPr>
          <p:cNvPr id="61" name="Google Shape;61;p14"/>
          <p:cNvPicPr preferRelativeResize="0"/>
          <p:nvPr/>
        </p:nvPicPr>
        <p:blipFill>
          <a:blip r:embed="rId3">
            <a:alphaModFix/>
          </a:blip>
          <a:stretch>
            <a:fillRect/>
          </a:stretch>
        </p:blipFill>
        <p:spPr>
          <a:xfrm>
            <a:off x="303961" y="4993634"/>
            <a:ext cx="2414900" cy="1588967"/>
          </a:xfrm>
          <a:prstGeom prst="rect">
            <a:avLst/>
          </a:prstGeom>
          <a:noFill/>
          <a:ln>
            <a:noFill/>
          </a:ln>
        </p:spPr>
      </p:pic>
      <p:pic>
        <p:nvPicPr>
          <p:cNvPr id="62" name="Google Shape;62;p14"/>
          <p:cNvPicPr preferRelativeResize="0"/>
          <p:nvPr/>
        </p:nvPicPr>
        <p:blipFill>
          <a:blip r:embed="rId4">
            <a:alphaModFix/>
          </a:blip>
          <a:stretch>
            <a:fillRect/>
          </a:stretch>
        </p:blipFill>
        <p:spPr>
          <a:xfrm>
            <a:off x="3089728" y="881685"/>
            <a:ext cx="7908409" cy="5094636"/>
          </a:xfrm>
          <a:prstGeom prst="rect">
            <a:avLst/>
          </a:prstGeom>
          <a:noFill/>
          <a:ln>
            <a:noFill/>
          </a:ln>
        </p:spPr>
      </p:pic>
    </p:spTree>
    <p:extLst>
      <p:ext uri="{BB962C8B-B14F-4D97-AF65-F5344CB8AC3E}">
        <p14:creationId xmlns:p14="http://schemas.microsoft.com/office/powerpoint/2010/main" val="39918493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dirty="0"/>
              <a:t>Motive</a:t>
            </a:r>
            <a:endParaRPr dirty="0"/>
          </a:p>
        </p:txBody>
      </p:sp>
      <p:sp>
        <p:nvSpPr>
          <p:cNvPr id="68" name="Google Shape;68;p15"/>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dirty="0"/>
              <a:t>Failure</a:t>
            </a:r>
            <a:r>
              <a:rPr lang="en" dirty="0"/>
              <a:t>: state or event of not meeting a desirable or intended objective, relative to a particular observer or belief system</a:t>
            </a:r>
            <a:endParaRPr dirty="0"/>
          </a:p>
          <a:p>
            <a:pPr marL="0" indent="0">
              <a:spcBef>
                <a:spcPts val="1600"/>
              </a:spcBef>
              <a:buNone/>
            </a:pPr>
            <a:r>
              <a:rPr lang="en" b="1" dirty="0"/>
              <a:t>Social conflict</a:t>
            </a:r>
            <a:r>
              <a:rPr lang="en" dirty="0"/>
              <a:t>: struggle for agency or power in society, when two or more actors oppose each other in social interaction</a:t>
            </a:r>
            <a:endParaRPr dirty="0"/>
          </a:p>
          <a:p>
            <a:pPr marL="0" indent="0">
              <a:spcBef>
                <a:spcPts val="1600"/>
              </a:spcBef>
              <a:spcAft>
                <a:spcPts val="1600"/>
              </a:spcAft>
              <a:buNone/>
            </a:pPr>
            <a:r>
              <a:rPr lang="en" b="1" dirty="0"/>
              <a:t>Revenge</a:t>
            </a:r>
            <a:r>
              <a:rPr lang="en" dirty="0"/>
              <a:t>: harmful action in response to a grievance</a:t>
            </a:r>
            <a:endParaRPr dirty="0"/>
          </a:p>
        </p:txBody>
      </p:sp>
      <p:pic>
        <p:nvPicPr>
          <p:cNvPr id="69" name="Google Shape;69;p15"/>
          <p:cNvPicPr preferRelativeResize="0"/>
          <p:nvPr/>
        </p:nvPicPr>
        <p:blipFill>
          <a:blip r:embed="rId3">
            <a:alphaModFix/>
          </a:blip>
          <a:stretch>
            <a:fillRect/>
          </a:stretch>
        </p:blipFill>
        <p:spPr>
          <a:xfrm>
            <a:off x="4362801" y="1061318"/>
            <a:ext cx="7626001" cy="4735373"/>
          </a:xfrm>
          <a:prstGeom prst="rect">
            <a:avLst/>
          </a:prstGeom>
          <a:noFill/>
          <a:ln>
            <a:noFill/>
          </a:ln>
        </p:spPr>
      </p:pic>
    </p:spTree>
    <p:extLst>
      <p:ext uri="{BB962C8B-B14F-4D97-AF65-F5344CB8AC3E}">
        <p14:creationId xmlns:p14="http://schemas.microsoft.com/office/powerpoint/2010/main" val="18157051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dirty="0"/>
              <a:t>Planning</a:t>
            </a:r>
            <a:endParaRPr dirty="0"/>
          </a:p>
        </p:txBody>
      </p:sp>
      <p:sp>
        <p:nvSpPr>
          <p:cNvPr id="75" name="Google Shape;75;p16"/>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dirty="0"/>
              <a:t>Intentional human activity</a:t>
            </a:r>
            <a:r>
              <a:rPr lang="en" dirty="0"/>
              <a:t>: human activity driven by purposeful motives</a:t>
            </a:r>
            <a:endParaRPr dirty="0"/>
          </a:p>
          <a:p>
            <a:pPr marL="0" indent="0">
              <a:spcBef>
                <a:spcPts val="1600"/>
              </a:spcBef>
              <a:buNone/>
            </a:pPr>
            <a:r>
              <a:rPr lang="en" b="1" dirty="0"/>
              <a:t>Decision</a:t>
            </a:r>
            <a:r>
              <a:rPr lang="en" dirty="0"/>
              <a:t>: result of deliberation</a:t>
            </a:r>
            <a:endParaRPr dirty="0"/>
          </a:p>
          <a:p>
            <a:pPr marL="0" indent="0">
              <a:spcBef>
                <a:spcPts val="1600"/>
              </a:spcBef>
              <a:buNone/>
            </a:pPr>
            <a:r>
              <a:rPr lang="en" b="1" dirty="0"/>
              <a:t>Buy</a:t>
            </a:r>
            <a:r>
              <a:rPr lang="en" dirty="0"/>
              <a:t>: purchase weapon for crime</a:t>
            </a:r>
            <a:endParaRPr dirty="0"/>
          </a:p>
          <a:p>
            <a:pPr marL="0" indent="0">
              <a:spcBef>
                <a:spcPts val="1600"/>
              </a:spcBef>
              <a:spcAft>
                <a:spcPts val="1600"/>
              </a:spcAft>
              <a:buNone/>
            </a:pPr>
            <a:r>
              <a:rPr lang="en" b="1" dirty="0"/>
              <a:t>Announcement</a:t>
            </a:r>
            <a:r>
              <a:rPr lang="en" dirty="0"/>
              <a:t>: printed, spoken, or published statement or notice of intent of mass shooting</a:t>
            </a:r>
            <a:endParaRPr dirty="0"/>
          </a:p>
        </p:txBody>
      </p:sp>
      <p:pic>
        <p:nvPicPr>
          <p:cNvPr id="76" name="Google Shape;76;p16"/>
          <p:cNvPicPr preferRelativeResize="0"/>
          <p:nvPr/>
        </p:nvPicPr>
        <p:blipFill>
          <a:blip r:embed="rId3">
            <a:alphaModFix/>
          </a:blip>
          <a:stretch>
            <a:fillRect/>
          </a:stretch>
        </p:blipFill>
        <p:spPr>
          <a:xfrm>
            <a:off x="4362801" y="1659884"/>
            <a:ext cx="7625999" cy="3538243"/>
          </a:xfrm>
          <a:prstGeom prst="rect">
            <a:avLst/>
          </a:prstGeom>
          <a:noFill/>
          <a:ln>
            <a:noFill/>
          </a:ln>
        </p:spPr>
      </p:pic>
    </p:spTree>
    <p:extLst>
      <p:ext uri="{BB962C8B-B14F-4D97-AF65-F5344CB8AC3E}">
        <p14:creationId xmlns:p14="http://schemas.microsoft.com/office/powerpoint/2010/main" val="40424759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dirty="0"/>
              <a:t>Attack</a:t>
            </a:r>
            <a:endParaRPr dirty="0"/>
          </a:p>
        </p:txBody>
      </p:sp>
      <p:sp>
        <p:nvSpPr>
          <p:cNvPr id="82" name="Google Shape;82;p17"/>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lnSpcReduction="10000"/>
          </a:bodyPr>
          <a:lstStyle/>
          <a:p>
            <a:pPr marL="0" indent="0">
              <a:buNone/>
            </a:pPr>
            <a:r>
              <a:rPr lang="en" b="1" dirty="0"/>
              <a:t>Motion</a:t>
            </a:r>
            <a:r>
              <a:rPr lang="en" dirty="0"/>
              <a:t>: change in position of an object over time; a body is said to be in motion if it changes its position with respect to its immediate surroundings</a:t>
            </a:r>
            <a:endParaRPr dirty="0"/>
          </a:p>
          <a:p>
            <a:pPr marL="0" indent="0">
              <a:spcBef>
                <a:spcPts val="1600"/>
              </a:spcBef>
              <a:buNone/>
            </a:pPr>
            <a:r>
              <a:rPr lang="en" b="1" dirty="0"/>
              <a:t>Gun violence</a:t>
            </a:r>
            <a:r>
              <a:rPr lang="en" dirty="0"/>
              <a:t>: broadly defined as violence committed with the use of a gun</a:t>
            </a:r>
            <a:endParaRPr dirty="0"/>
          </a:p>
          <a:p>
            <a:pPr marL="0" indent="0">
              <a:spcBef>
                <a:spcPts val="1600"/>
              </a:spcBef>
              <a:buNone/>
            </a:pPr>
            <a:r>
              <a:rPr lang="en" b="1" dirty="0"/>
              <a:t>Injury</a:t>
            </a:r>
            <a:r>
              <a:rPr lang="en" dirty="0"/>
              <a:t>: physiological wound caused by shooter</a:t>
            </a:r>
            <a:endParaRPr dirty="0"/>
          </a:p>
          <a:p>
            <a:pPr marL="0" indent="0">
              <a:spcBef>
                <a:spcPts val="1600"/>
              </a:spcBef>
              <a:buNone/>
            </a:pPr>
            <a:r>
              <a:rPr lang="en" b="1" dirty="0"/>
              <a:t>Killing</a:t>
            </a:r>
            <a:r>
              <a:rPr lang="en" dirty="0"/>
              <a:t>: act of killing a living being</a:t>
            </a:r>
            <a:endParaRPr dirty="0"/>
          </a:p>
          <a:p>
            <a:pPr marL="0" indent="0">
              <a:spcBef>
                <a:spcPts val="1600"/>
              </a:spcBef>
              <a:buNone/>
            </a:pPr>
            <a:r>
              <a:rPr lang="en" b="1" dirty="0"/>
              <a:t>Survival</a:t>
            </a:r>
            <a:r>
              <a:rPr lang="en" dirty="0"/>
              <a:t>: act of being still alive after a threatening or dangerous situation</a:t>
            </a:r>
            <a:endParaRPr dirty="0"/>
          </a:p>
          <a:p>
            <a:pPr marL="0" indent="0">
              <a:spcBef>
                <a:spcPts val="1600"/>
              </a:spcBef>
              <a:spcAft>
                <a:spcPts val="1600"/>
              </a:spcAft>
              <a:buNone/>
            </a:pPr>
            <a:r>
              <a:rPr lang="en" b="1" dirty="0"/>
              <a:t>Violent death</a:t>
            </a:r>
            <a:r>
              <a:rPr lang="en" dirty="0"/>
              <a:t>: death caused by violence through the shooting</a:t>
            </a:r>
            <a:endParaRPr dirty="0"/>
          </a:p>
        </p:txBody>
      </p:sp>
      <p:pic>
        <p:nvPicPr>
          <p:cNvPr id="83" name="Google Shape;83;p17"/>
          <p:cNvPicPr preferRelativeResize="0"/>
          <p:nvPr/>
        </p:nvPicPr>
        <p:blipFill>
          <a:blip r:embed="rId3">
            <a:alphaModFix/>
          </a:blip>
          <a:stretch>
            <a:fillRect/>
          </a:stretch>
        </p:blipFill>
        <p:spPr>
          <a:xfrm>
            <a:off x="4362801" y="1464785"/>
            <a:ext cx="7626001" cy="3928433"/>
          </a:xfrm>
          <a:prstGeom prst="rect">
            <a:avLst/>
          </a:prstGeom>
          <a:noFill/>
          <a:ln>
            <a:noFill/>
          </a:ln>
        </p:spPr>
      </p:pic>
    </p:spTree>
    <p:extLst>
      <p:ext uri="{BB962C8B-B14F-4D97-AF65-F5344CB8AC3E}">
        <p14:creationId xmlns:p14="http://schemas.microsoft.com/office/powerpoint/2010/main" val="1116995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6"/>
          <p:cNvSpPr txBox="1">
            <a:spLocks noGrp="1"/>
          </p:cNvSpPr>
          <p:nvPr>
            <p:ph type="title"/>
          </p:nvPr>
        </p:nvSpPr>
        <p:spPr>
          <a:xfrm>
            <a:off x="264160" y="113160"/>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dirty="0"/>
              <a:t>Medical Response (cont.) </a:t>
            </a:r>
            <a:endParaRPr dirty="0"/>
          </a:p>
        </p:txBody>
      </p:sp>
      <p:sp>
        <p:nvSpPr>
          <p:cNvPr id="90" name="Google Shape;90;p6"/>
          <p:cNvSpPr txBox="1"/>
          <p:nvPr/>
        </p:nvSpPr>
        <p:spPr>
          <a:xfrm>
            <a:off x="152501" y="989921"/>
            <a:ext cx="3731809" cy="4825896"/>
          </a:xfrm>
          <a:prstGeom prst="rect">
            <a:avLst/>
          </a:prstGeom>
          <a:noFill/>
          <a:ln>
            <a:noFill/>
          </a:ln>
        </p:spPr>
        <p:txBody>
          <a:bodyPr spcFirstLastPara="1" wrap="square" lIns="121900" tIns="121900" rIns="121900" bIns="121900" anchor="t" anchorCtr="0">
            <a:spAutoFit/>
          </a:bodyPr>
          <a:lstStyle/>
          <a:p>
            <a:pPr>
              <a:lnSpc>
                <a:spcPct val="115000"/>
              </a:lnSpc>
              <a:spcBef>
                <a:spcPts val="800"/>
              </a:spcBef>
              <a:buClr>
                <a:schemeClr val="dk1"/>
              </a:buClr>
              <a:buSzPts val="1100"/>
            </a:pPr>
            <a:r>
              <a:rPr lang="en" sz="1400" b="1" dirty="0">
                <a:solidFill>
                  <a:schemeClr val="dk1"/>
                </a:solidFill>
              </a:rPr>
              <a:t>Tracing: </a:t>
            </a:r>
            <a:r>
              <a:rPr lang="en-US" sz="1400" dirty="0">
                <a:solidFill>
                  <a:schemeClr val="dk1"/>
                </a:solidFill>
              </a:rPr>
              <a:t>Contact tracing identifies persons who may have come into contact with an infected person during the disease outbreak</a:t>
            </a:r>
          </a:p>
          <a:p>
            <a:pPr>
              <a:lnSpc>
                <a:spcPct val="115000"/>
              </a:lnSpc>
              <a:spcBef>
                <a:spcPts val="800"/>
              </a:spcBef>
              <a:buClr>
                <a:schemeClr val="dk1"/>
              </a:buClr>
              <a:buSzPts val="1100"/>
            </a:pPr>
            <a:r>
              <a:rPr lang="en-US" sz="1400" b="1" dirty="0">
                <a:solidFill>
                  <a:schemeClr val="dk1"/>
                </a:solidFill>
              </a:rPr>
              <a:t>Gather Data: </a:t>
            </a:r>
            <a:r>
              <a:rPr lang="en-US" sz="1400" dirty="0">
                <a:solidFill>
                  <a:schemeClr val="dk1"/>
                </a:solidFill>
              </a:rPr>
              <a:t>Epidemiologic data collection</a:t>
            </a:r>
          </a:p>
          <a:p>
            <a:pPr>
              <a:lnSpc>
                <a:spcPct val="115000"/>
              </a:lnSpc>
              <a:spcBef>
                <a:spcPts val="800"/>
              </a:spcBef>
              <a:buClr>
                <a:schemeClr val="dk1"/>
              </a:buClr>
              <a:buSzPts val="1100"/>
            </a:pPr>
            <a:r>
              <a:rPr lang="en-US" sz="1400" b="1" dirty="0">
                <a:solidFill>
                  <a:schemeClr val="dk1"/>
                </a:solidFill>
              </a:rPr>
              <a:t>Analyze Data</a:t>
            </a:r>
            <a:r>
              <a:rPr lang="en-US" sz="1400" dirty="0">
                <a:solidFill>
                  <a:schemeClr val="dk1"/>
                </a:solidFill>
              </a:rPr>
              <a:t>: process of applying analytical methods to existing data of a specific type</a:t>
            </a:r>
          </a:p>
          <a:p>
            <a:pPr>
              <a:lnSpc>
                <a:spcPct val="115000"/>
              </a:lnSpc>
              <a:spcBef>
                <a:spcPts val="800"/>
              </a:spcBef>
              <a:buClr>
                <a:schemeClr val="dk1"/>
              </a:buClr>
              <a:buSzPts val="1100"/>
            </a:pPr>
            <a:r>
              <a:rPr lang="en-US" sz="1400" b="1" dirty="0">
                <a:solidFill>
                  <a:schemeClr val="dk1"/>
                </a:solidFill>
              </a:rPr>
              <a:t>Collect Lab Samples: </a:t>
            </a:r>
            <a:r>
              <a:rPr lang="en-US" sz="1400" dirty="0">
                <a:solidFill>
                  <a:schemeClr val="dk1"/>
                </a:solidFill>
              </a:rPr>
              <a:t>Collecting and processing samples with the pathogen. These samples may not from the patient directly, but include food, water, surfaces, animals etc.</a:t>
            </a:r>
          </a:p>
          <a:p>
            <a:pPr>
              <a:lnSpc>
                <a:spcPct val="115000"/>
              </a:lnSpc>
              <a:spcBef>
                <a:spcPts val="800"/>
              </a:spcBef>
              <a:buClr>
                <a:schemeClr val="dk1"/>
              </a:buClr>
              <a:buSzPts val="1100"/>
            </a:pPr>
            <a:r>
              <a:rPr lang="en-US" sz="1400" b="1" dirty="0">
                <a:solidFill>
                  <a:schemeClr val="dk1"/>
                </a:solidFill>
              </a:rPr>
              <a:t>Identify Exposed People: </a:t>
            </a:r>
            <a:r>
              <a:rPr lang="en-US" sz="1400" dirty="0">
                <a:solidFill>
                  <a:schemeClr val="dk1"/>
                </a:solidFill>
              </a:rPr>
              <a:t>Identify people exposed to the virus or came into contact with the infected person.</a:t>
            </a:r>
          </a:p>
          <a:p>
            <a:pPr>
              <a:lnSpc>
                <a:spcPct val="115000"/>
              </a:lnSpc>
              <a:spcBef>
                <a:spcPts val="800"/>
              </a:spcBef>
              <a:buClr>
                <a:schemeClr val="dk1"/>
              </a:buClr>
              <a:buSzPts val="1100"/>
            </a:pPr>
            <a:r>
              <a:rPr lang="en-US" sz="1400" b="1" dirty="0">
                <a:solidFill>
                  <a:schemeClr val="dk1"/>
                </a:solidFill>
              </a:rPr>
              <a:t>Quarantine Exposed Group: </a:t>
            </a:r>
            <a:r>
              <a:rPr lang="en-US" sz="1400" dirty="0">
                <a:solidFill>
                  <a:schemeClr val="dk1"/>
                </a:solidFill>
              </a:rPr>
              <a:t>Quarantine and monitor people who came into contact with the infected person.</a:t>
            </a:r>
            <a:endParaRPr lang="en" sz="1400" dirty="0">
              <a:solidFill>
                <a:schemeClr val="dk1"/>
              </a:solidFill>
            </a:endParaRPr>
          </a:p>
        </p:txBody>
      </p:sp>
      <p:pic>
        <p:nvPicPr>
          <p:cNvPr id="8" name="Picture 7">
            <a:extLst>
              <a:ext uri="{FF2B5EF4-FFF2-40B4-BE49-F238E27FC236}">
                <a16:creationId xmlns:a16="http://schemas.microsoft.com/office/drawing/2014/main" id="{68D91A13-D0C5-AF5D-9D75-844AA7B97B1C}"/>
              </a:ext>
            </a:extLst>
          </p:cNvPr>
          <p:cNvPicPr>
            <a:picLocks noChangeAspect="1"/>
          </p:cNvPicPr>
          <p:nvPr/>
        </p:nvPicPr>
        <p:blipFill>
          <a:blip r:embed="rId3"/>
          <a:stretch>
            <a:fillRect/>
          </a:stretch>
        </p:blipFill>
        <p:spPr>
          <a:xfrm>
            <a:off x="3884311" y="0"/>
            <a:ext cx="8155188" cy="6858000"/>
          </a:xfrm>
          <a:prstGeom prst="rect">
            <a:avLst/>
          </a:prstGeom>
        </p:spPr>
      </p:pic>
      <p:cxnSp>
        <p:nvCxnSpPr>
          <p:cNvPr id="9" name="Straight Arrow Connector 8">
            <a:extLst>
              <a:ext uri="{FF2B5EF4-FFF2-40B4-BE49-F238E27FC236}">
                <a16:creationId xmlns:a16="http://schemas.microsoft.com/office/drawing/2014/main" id="{CB09F9A5-C1F1-BE73-98FB-1E0511FD1A2C}"/>
              </a:ext>
            </a:extLst>
          </p:cNvPr>
          <p:cNvCxnSpPr>
            <a:cxnSpLocks/>
          </p:cNvCxnSpPr>
          <p:nvPr/>
        </p:nvCxnSpPr>
        <p:spPr>
          <a:xfrm flipH="1" flipV="1">
            <a:off x="11354463" y="636105"/>
            <a:ext cx="84813" cy="1759889"/>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21912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740800"/>
            <a:ext cx="4873200" cy="1007600"/>
          </a:xfrm>
          <a:prstGeom prst="rect">
            <a:avLst/>
          </a:prstGeom>
        </p:spPr>
        <p:txBody>
          <a:bodyPr spcFirstLastPara="1" vert="horz" wrap="square" lIns="121900" tIns="121900" rIns="121900" bIns="121900" rtlCol="0" anchor="b" anchorCtr="0">
            <a:normAutofit/>
          </a:bodyPr>
          <a:lstStyle/>
          <a:p>
            <a:r>
              <a:rPr lang="en" dirty="0"/>
              <a:t>Medical Response</a:t>
            </a:r>
            <a:endParaRPr dirty="0"/>
          </a:p>
        </p:txBody>
      </p:sp>
      <p:sp>
        <p:nvSpPr>
          <p:cNvPr id="89" name="Google Shape;89;p18"/>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dirty="0"/>
              <a:t>Emergency call</a:t>
            </a:r>
            <a:r>
              <a:rPr lang="en" dirty="0"/>
              <a:t>: way of contacting an emergency call center usually by a phone to an emergency telephone number</a:t>
            </a:r>
            <a:endParaRPr dirty="0"/>
          </a:p>
          <a:p>
            <a:pPr marL="0" indent="0">
              <a:spcBef>
                <a:spcPts val="1600"/>
              </a:spcBef>
              <a:buNone/>
            </a:pPr>
            <a:r>
              <a:rPr lang="en" b="1" dirty="0"/>
              <a:t>Driving</a:t>
            </a:r>
            <a:r>
              <a:rPr lang="en" dirty="0"/>
              <a:t>: operation of a vehicle to the crime scene</a:t>
            </a:r>
            <a:endParaRPr dirty="0"/>
          </a:p>
          <a:p>
            <a:pPr marL="0" indent="0">
              <a:spcBef>
                <a:spcPts val="1600"/>
              </a:spcBef>
              <a:buNone/>
            </a:pPr>
            <a:r>
              <a:rPr lang="en" b="1" dirty="0"/>
              <a:t>First aid</a:t>
            </a:r>
            <a:r>
              <a:rPr lang="en" dirty="0"/>
              <a:t>: first and immediate assistance given to any person suffering from shooting injury</a:t>
            </a:r>
            <a:endParaRPr dirty="0"/>
          </a:p>
          <a:p>
            <a:pPr marL="0" indent="0">
              <a:spcBef>
                <a:spcPts val="1600"/>
              </a:spcBef>
              <a:spcAft>
                <a:spcPts val="1600"/>
              </a:spcAft>
              <a:buNone/>
            </a:pPr>
            <a:r>
              <a:rPr lang="en" b="1" dirty="0"/>
              <a:t>Rescue</a:t>
            </a:r>
            <a:r>
              <a:rPr lang="en" dirty="0"/>
              <a:t>: comprises responsive operations that usually involve the saving of life, or prevention of injury</a:t>
            </a:r>
            <a:endParaRPr dirty="0"/>
          </a:p>
        </p:txBody>
      </p:sp>
      <p:pic>
        <p:nvPicPr>
          <p:cNvPr id="90" name="Google Shape;90;p18"/>
          <p:cNvPicPr preferRelativeResize="0"/>
          <p:nvPr/>
        </p:nvPicPr>
        <p:blipFill>
          <a:blip r:embed="rId3">
            <a:alphaModFix/>
          </a:blip>
          <a:stretch>
            <a:fillRect/>
          </a:stretch>
        </p:blipFill>
        <p:spPr>
          <a:xfrm>
            <a:off x="4362800" y="2279634"/>
            <a:ext cx="7626000" cy="3385533"/>
          </a:xfrm>
          <a:prstGeom prst="rect">
            <a:avLst/>
          </a:prstGeom>
          <a:noFill/>
          <a:ln>
            <a:noFill/>
          </a:ln>
        </p:spPr>
      </p:pic>
    </p:spTree>
    <p:extLst>
      <p:ext uri="{BB962C8B-B14F-4D97-AF65-F5344CB8AC3E}">
        <p14:creationId xmlns:p14="http://schemas.microsoft.com/office/powerpoint/2010/main" val="15811222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415600" y="-117067"/>
            <a:ext cx="6489600" cy="1007600"/>
          </a:xfrm>
          <a:prstGeom prst="rect">
            <a:avLst/>
          </a:prstGeom>
        </p:spPr>
        <p:txBody>
          <a:bodyPr spcFirstLastPara="1" vert="horz" wrap="square" lIns="121900" tIns="121900" rIns="121900" bIns="121900" rtlCol="0" anchor="b" anchorCtr="0">
            <a:normAutofit/>
          </a:bodyPr>
          <a:lstStyle/>
          <a:p>
            <a:r>
              <a:rPr lang="en"/>
              <a:t>Criminal Investigation</a:t>
            </a:r>
            <a:endParaRPr dirty="0"/>
          </a:p>
        </p:txBody>
      </p:sp>
      <p:sp>
        <p:nvSpPr>
          <p:cNvPr id="96" name="Google Shape;96;p19"/>
          <p:cNvSpPr txBox="1">
            <a:spLocks noGrp="1"/>
          </p:cNvSpPr>
          <p:nvPr>
            <p:ph type="body" idx="1"/>
          </p:nvPr>
        </p:nvSpPr>
        <p:spPr>
          <a:xfrm>
            <a:off x="78600" y="4694767"/>
            <a:ext cx="5990000" cy="2163200"/>
          </a:xfrm>
          <a:prstGeom prst="rect">
            <a:avLst/>
          </a:prstGeom>
        </p:spPr>
        <p:txBody>
          <a:bodyPr spcFirstLastPara="1" vert="horz" wrap="square" lIns="121900" tIns="121900" rIns="121900" bIns="121900" rtlCol="0" anchor="t" anchorCtr="0">
            <a:normAutofit fontScale="92500"/>
          </a:bodyPr>
          <a:lstStyle/>
          <a:p>
            <a:pPr marL="0" indent="0">
              <a:lnSpc>
                <a:spcPct val="80000"/>
              </a:lnSpc>
              <a:buSzPts val="935"/>
              <a:buNone/>
            </a:pPr>
            <a:r>
              <a:rPr lang="en" sz="1093" b="1" dirty="0"/>
              <a:t>Accusation</a:t>
            </a:r>
            <a:r>
              <a:rPr lang="en" sz="1093" dirty="0"/>
              <a:t>: act of accusing or charging another with a crime</a:t>
            </a:r>
            <a:endParaRPr sz="1093" dirty="0"/>
          </a:p>
          <a:p>
            <a:pPr marL="0" indent="0">
              <a:lnSpc>
                <a:spcPct val="80000"/>
              </a:lnSpc>
              <a:spcBef>
                <a:spcPts val="1333"/>
              </a:spcBef>
              <a:buSzPts val="935"/>
              <a:buNone/>
            </a:pPr>
            <a:r>
              <a:rPr lang="en" sz="1093" b="1" dirty="0"/>
              <a:t>Arrest</a:t>
            </a:r>
            <a:r>
              <a:rPr lang="en" sz="1093" dirty="0"/>
              <a:t>: detention of a person and taking them into custody, usually because it has been suspected of committing a crime</a:t>
            </a:r>
            <a:endParaRPr sz="1093" dirty="0"/>
          </a:p>
          <a:p>
            <a:pPr marL="0" indent="0">
              <a:lnSpc>
                <a:spcPct val="80000"/>
              </a:lnSpc>
              <a:spcBef>
                <a:spcPts val="1333"/>
              </a:spcBef>
              <a:buSzPts val="935"/>
              <a:buNone/>
            </a:pPr>
            <a:r>
              <a:rPr lang="en" sz="1093" b="1" dirty="0"/>
              <a:t>Detention</a:t>
            </a:r>
            <a:r>
              <a:rPr lang="en" sz="1093" dirty="0"/>
              <a:t>: removal of the freedom of liberty by a state</a:t>
            </a:r>
            <a:endParaRPr sz="1093" dirty="0"/>
          </a:p>
          <a:p>
            <a:pPr marL="0" indent="0">
              <a:lnSpc>
                <a:spcPct val="80000"/>
              </a:lnSpc>
              <a:spcBef>
                <a:spcPts val="1333"/>
              </a:spcBef>
              <a:buSzPts val="935"/>
              <a:buNone/>
            </a:pPr>
            <a:r>
              <a:rPr lang="en" sz="1093" b="1" dirty="0"/>
              <a:t>Conviction</a:t>
            </a:r>
            <a:r>
              <a:rPr lang="en" sz="1093" dirty="0"/>
              <a:t>: verdict that results when a court of law finds a defendant guilty of a crime</a:t>
            </a:r>
            <a:endParaRPr sz="1093" dirty="0"/>
          </a:p>
          <a:p>
            <a:pPr marL="0" indent="0">
              <a:lnSpc>
                <a:spcPct val="80000"/>
              </a:lnSpc>
              <a:spcBef>
                <a:spcPts val="1333"/>
              </a:spcBef>
              <a:buSzPts val="935"/>
              <a:buNone/>
            </a:pPr>
            <a:r>
              <a:rPr lang="en" sz="1093" b="1" dirty="0"/>
              <a:t>Plea</a:t>
            </a:r>
            <a:r>
              <a:rPr lang="en" sz="1093" dirty="0"/>
              <a:t>: answer to a claim made by someone in a criminal case under common law using the adversarial system</a:t>
            </a:r>
            <a:endParaRPr sz="1093" dirty="0"/>
          </a:p>
          <a:p>
            <a:pPr marL="0" indent="0">
              <a:lnSpc>
                <a:spcPct val="80000"/>
              </a:lnSpc>
              <a:spcBef>
                <a:spcPts val="1333"/>
              </a:spcBef>
              <a:spcAft>
                <a:spcPts val="1333"/>
              </a:spcAft>
              <a:buSzPts val="935"/>
              <a:buNone/>
            </a:pPr>
            <a:r>
              <a:rPr lang="en" sz="1093" b="1" dirty="0"/>
              <a:t>Trial</a:t>
            </a:r>
            <a:r>
              <a:rPr lang="en" sz="1093" dirty="0"/>
              <a:t>: coming together of parties to a dispute, to present information in a tribunal</a:t>
            </a:r>
            <a:endParaRPr sz="1093" dirty="0"/>
          </a:p>
        </p:txBody>
      </p:sp>
      <p:pic>
        <p:nvPicPr>
          <p:cNvPr id="97" name="Google Shape;97;p19"/>
          <p:cNvPicPr preferRelativeResize="0"/>
          <p:nvPr/>
        </p:nvPicPr>
        <p:blipFill>
          <a:blip r:embed="rId3">
            <a:alphaModFix/>
          </a:blip>
          <a:stretch>
            <a:fillRect/>
          </a:stretch>
        </p:blipFill>
        <p:spPr>
          <a:xfrm>
            <a:off x="1158680" y="890533"/>
            <a:ext cx="9874657" cy="3804235"/>
          </a:xfrm>
          <a:prstGeom prst="rect">
            <a:avLst/>
          </a:prstGeom>
          <a:noFill/>
          <a:ln>
            <a:noFill/>
          </a:ln>
        </p:spPr>
      </p:pic>
      <p:sp>
        <p:nvSpPr>
          <p:cNvPr id="98" name="Google Shape;98;p19"/>
          <p:cNvSpPr txBox="1">
            <a:spLocks noGrp="1"/>
          </p:cNvSpPr>
          <p:nvPr>
            <p:ph type="body" idx="1"/>
          </p:nvPr>
        </p:nvSpPr>
        <p:spPr>
          <a:xfrm>
            <a:off x="6068797" y="4694767"/>
            <a:ext cx="5990000" cy="2163200"/>
          </a:xfrm>
          <a:prstGeom prst="rect">
            <a:avLst/>
          </a:prstGeom>
        </p:spPr>
        <p:txBody>
          <a:bodyPr spcFirstLastPara="1" vert="horz" wrap="square" lIns="121900" tIns="121900" rIns="121900" bIns="121900" rtlCol="0" anchor="t" anchorCtr="0">
            <a:normAutofit lnSpcReduction="10000"/>
          </a:bodyPr>
          <a:lstStyle/>
          <a:p>
            <a:pPr marL="0" indent="0">
              <a:lnSpc>
                <a:spcPct val="100000"/>
              </a:lnSpc>
              <a:buNone/>
            </a:pPr>
            <a:r>
              <a:rPr lang="en" sz="1067" b="1" dirty="0"/>
              <a:t>Legal hearing</a:t>
            </a:r>
            <a:r>
              <a:rPr lang="en" sz="1067" dirty="0"/>
              <a:t>: A legal hearing about the crime</a:t>
            </a:r>
            <a:endParaRPr sz="1067" dirty="0"/>
          </a:p>
          <a:p>
            <a:pPr marL="0" indent="0">
              <a:lnSpc>
                <a:spcPct val="100000"/>
              </a:lnSpc>
              <a:spcBef>
                <a:spcPts val="1333"/>
              </a:spcBef>
              <a:buNone/>
            </a:pPr>
            <a:r>
              <a:rPr lang="en" sz="1067" b="1" dirty="0"/>
              <a:t>Court decision</a:t>
            </a:r>
            <a:r>
              <a:rPr lang="en" sz="1067" dirty="0"/>
              <a:t>: formal decision made by a court</a:t>
            </a:r>
            <a:endParaRPr sz="1067" dirty="0"/>
          </a:p>
          <a:p>
            <a:pPr marL="0" indent="0">
              <a:lnSpc>
                <a:spcPct val="100000"/>
              </a:lnSpc>
              <a:spcBef>
                <a:spcPts val="1333"/>
              </a:spcBef>
              <a:buNone/>
            </a:pPr>
            <a:r>
              <a:rPr lang="en" sz="1067" b="1" dirty="0"/>
              <a:t>Acquittal</a:t>
            </a:r>
            <a:r>
              <a:rPr lang="en" sz="1067" dirty="0"/>
              <a:t>: the legal result of a verdict of not guilty</a:t>
            </a:r>
            <a:endParaRPr sz="1067" dirty="0"/>
          </a:p>
          <a:p>
            <a:pPr marL="0" indent="0">
              <a:lnSpc>
                <a:spcPct val="100000"/>
              </a:lnSpc>
              <a:spcBef>
                <a:spcPts val="1333"/>
              </a:spcBef>
              <a:buNone/>
            </a:pPr>
            <a:r>
              <a:rPr lang="en" sz="1067" b="1" dirty="0"/>
              <a:t>Sentence</a:t>
            </a:r>
            <a:r>
              <a:rPr lang="en" sz="1067" dirty="0"/>
              <a:t>: decree of punishment in law</a:t>
            </a:r>
            <a:endParaRPr sz="1067" dirty="0"/>
          </a:p>
          <a:p>
            <a:pPr marL="0" indent="0">
              <a:lnSpc>
                <a:spcPct val="100000"/>
              </a:lnSpc>
              <a:spcBef>
                <a:spcPts val="1333"/>
              </a:spcBef>
              <a:buNone/>
            </a:pPr>
            <a:r>
              <a:rPr lang="en" sz="1067" b="1" dirty="0"/>
              <a:t>Imprisonment</a:t>
            </a:r>
            <a:r>
              <a:rPr lang="en" sz="1067" dirty="0"/>
              <a:t>: restraint of a person's liberty by judicial or other detention</a:t>
            </a:r>
            <a:endParaRPr sz="1067" dirty="0"/>
          </a:p>
          <a:p>
            <a:pPr marL="0" indent="0">
              <a:lnSpc>
                <a:spcPct val="100000"/>
              </a:lnSpc>
              <a:spcBef>
                <a:spcPts val="1333"/>
              </a:spcBef>
              <a:spcAft>
                <a:spcPts val="1333"/>
              </a:spcAft>
              <a:buNone/>
            </a:pPr>
            <a:r>
              <a:rPr lang="en" sz="1067" b="1" dirty="0"/>
              <a:t>Execution</a:t>
            </a:r>
            <a:r>
              <a:rPr lang="en" sz="1067" dirty="0"/>
              <a:t>: homicide as capital punishment</a:t>
            </a:r>
            <a:endParaRPr sz="1067" dirty="0"/>
          </a:p>
        </p:txBody>
      </p:sp>
    </p:spTree>
    <p:extLst>
      <p:ext uri="{BB962C8B-B14F-4D97-AF65-F5344CB8AC3E}">
        <p14:creationId xmlns:p14="http://schemas.microsoft.com/office/powerpoint/2010/main" val="11062013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690D40-DEE3-8A41-93A4-71C64E7141DA}"/>
              </a:ext>
            </a:extLst>
          </p:cNvPr>
          <p:cNvSpPr>
            <a:spLocks noGrp="1"/>
          </p:cNvSpPr>
          <p:nvPr>
            <p:ph type="ctrTitle"/>
          </p:nvPr>
        </p:nvSpPr>
        <p:spPr/>
        <p:txBody>
          <a:bodyPr/>
          <a:lstStyle/>
          <a:p>
            <a:r>
              <a:rPr kumimoji="1" lang="en" altLang="zh-CN" dirty="0">
                <a:latin typeface="Arial" panose="020B0604020202020204" pitchFamily="34" charset="0"/>
                <a:cs typeface="Arial" panose="020B0604020202020204" pitchFamily="34" charset="0"/>
              </a:rPr>
              <a:t>RESIN Civil</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Unrest</a:t>
            </a:r>
            <a:r>
              <a:rPr kumimoji="1" lang="zh-CN" altLang="en-US" dirty="0">
                <a:latin typeface="Arial" panose="020B0604020202020204" pitchFamily="34" charset="0"/>
                <a:cs typeface="Arial" panose="020B0604020202020204" pitchFamily="34" charset="0"/>
              </a:rPr>
              <a:t> </a:t>
            </a:r>
            <a:r>
              <a:rPr kumimoji="1" lang="en" altLang="zh-CN" dirty="0">
                <a:latin typeface="Arial" panose="020B0604020202020204" pitchFamily="34" charset="0"/>
                <a:cs typeface="Arial" panose="020B0604020202020204" pitchFamily="34" charset="0"/>
              </a:rPr>
              <a:t>Schema</a:t>
            </a:r>
            <a:endParaRPr kumimoji="1" lang="zh-CN" altLang="en-US"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091755D-12C1-2EDC-EBEC-36B757F18E1D}"/>
              </a:ext>
            </a:extLst>
          </p:cNvPr>
          <p:cNvSpPr txBox="1"/>
          <p:nvPr/>
        </p:nvSpPr>
        <p:spPr>
          <a:xfrm>
            <a:off x="2335696" y="4562061"/>
            <a:ext cx="777240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Curated by </a:t>
            </a:r>
            <a:r>
              <a:rPr lang="en-US" dirty="0" err="1">
                <a:latin typeface="Arial" panose="020B0604020202020204" pitchFamily="34" charset="0"/>
                <a:cs typeface="Arial" panose="020B0604020202020204" pitchFamily="34" charset="0"/>
              </a:rPr>
              <a:t>Yizhu</a:t>
            </a:r>
            <a:r>
              <a:rPr lang="en-US" dirty="0">
                <a:latin typeface="Arial" panose="020B0604020202020204" pitchFamily="34" charset="0"/>
                <a:cs typeface="Arial" panose="020B0604020202020204" pitchFamily="34" charset="0"/>
              </a:rPr>
              <a:t> Jiao</a:t>
            </a:r>
          </a:p>
          <a:p>
            <a:pPr algn="ctr"/>
            <a:r>
              <a:rPr lang="en-US" dirty="0">
                <a:latin typeface="Arial" panose="020B0604020202020204" pitchFamily="34" charset="0"/>
                <a:cs typeface="Arial" panose="020B0604020202020204" pitchFamily="34" charset="0"/>
              </a:rPr>
              <a:t>Updated March 20, 2022</a:t>
            </a:r>
          </a:p>
        </p:txBody>
      </p:sp>
    </p:spTree>
    <p:extLst>
      <p:ext uri="{BB962C8B-B14F-4D97-AF65-F5344CB8AC3E}">
        <p14:creationId xmlns:p14="http://schemas.microsoft.com/office/powerpoint/2010/main" val="1954570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D1DA2-4AA5-024C-9760-E30703B6F117}"/>
              </a:ext>
            </a:extLst>
          </p:cNvPr>
          <p:cNvSpPr>
            <a:spLocks noGrp="1"/>
          </p:cNvSpPr>
          <p:nvPr>
            <p:ph type="title"/>
          </p:nvPr>
        </p:nvSpPr>
        <p:spPr/>
        <p:txBody>
          <a:bodyPr/>
          <a:lstStyle/>
          <a:p>
            <a:pPr algn="ctr"/>
            <a:r>
              <a:rPr kumimoji="1" lang="en-US" altLang="zh-CN" b="1" dirty="0"/>
              <a:t>Overview</a:t>
            </a:r>
            <a:endParaRPr kumimoji="1" lang="zh-CN" altLang="en-US" b="1" dirty="0"/>
          </a:p>
        </p:txBody>
      </p:sp>
      <p:pic>
        <p:nvPicPr>
          <p:cNvPr id="5" name="图片 4">
            <a:extLst>
              <a:ext uri="{FF2B5EF4-FFF2-40B4-BE49-F238E27FC236}">
                <a16:creationId xmlns:a16="http://schemas.microsoft.com/office/drawing/2014/main" id="{D058EE33-D0AF-1D42-80CA-EF5D58AFEEDA}"/>
              </a:ext>
            </a:extLst>
          </p:cNvPr>
          <p:cNvPicPr>
            <a:picLocks noChangeAspect="1"/>
          </p:cNvPicPr>
          <p:nvPr/>
        </p:nvPicPr>
        <p:blipFill rotWithShape="1">
          <a:blip r:embed="rId2"/>
          <a:srcRect t="6884" b="6835"/>
          <a:stretch/>
        </p:blipFill>
        <p:spPr>
          <a:xfrm>
            <a:off x="330993" y="1482567"/>
            <a:ext cx="11530013" cy="5375433"/>
          </a:xfrm>
          <a:prstGeom prst="rect">
            <a:avLst/>
          </a:prstGeom>
        </p:spPr>
      </p:pic>
    </p:spTree>
    <p:extLst>
      <p:ext uri="{BB962C8B-B14F-4D97-AF65-F5344CB8AC3E}">
        <p14:creationId xmlns:p14="http://schemas.microsoft.com/office/powerpoint/2010/main" val="39602774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D1DA2-4AA5-024C-9760-E30703B6F117}"/>
              </a:ext>
            </a:extLst>
          </p:cNvPr>
          <p:cNvSpPr>
            <a:spLocks noGrp="1"/>
          </p:cNvSpPr>
          <p:nvPr>
            <p:ph type="title"/>
          </p:nvPr>
        </p:nvSpPr>
        <p:spPr/>
        <p:txBody>
          <a:bodyPr/>
          <a:lstStyle/>
          <a:p>
            <a:pPr algn="ctr"/>
            <a:r>
              <a:rPr kumimoji="1" lang="en-US" altLang="zh-CN" b="1" dirty="0"/>
              <a:t>Trigger</a:t>
            </a:r>
            <a:r>
              <a:rPr kumimoji="1" lang="zh-CN" altLang="en-US" b="1" dirty="0"/>
              <a:t> </a:t>
            </a:r>
          </a:p>
        </p:txBody>
      </p:sp>
      <p:pic>
        <p:nvPicPr>
          <p:cNvPr id="7" name="图片 6">
            <a:extLst>
              <a:ext uri="{FF2B5EF4-FFF2-40B4-BE49-F238E27FC236}">
                <a16:creationId xmlns:a16="http://schemas.microsoft.com/office/drawing/2014/main" id="{7F3A3A84-6D5F-6048-8A15-121D8697E32F}"/>
              </a:ext>
            </a:extLst>
          </p:cNvPr>
          <p:cNvPicPr>
            <a:picLocks noChangeAspect="1"/>
          </p:cNvPicPr>
          <p:nvPr/>
        </p:nvPicPr>
        <p:blipFill>
          <a:blip r:embed="rId2"/>
          <a:stretch>
            <a:fillRect/>
          </a:stretch>
        </p:blipFill>
        <p:spPr>
          <a:xfrm>
            <a:off x="7013002" y="1543745"/>
            <a:ext cx="5178998" cy="4571305"/>
          </a:xfrm>
          <a:prstGeom prst="rect">
            <a:avLst/>
          </a:prstGeom>
        </p:spPr>
      </p:pic>
      <p:sp>
        <p:nvSpPr>
          <p:cNvPr id="8" name="内容占位符 2">
            <a:extLst>
              <a:ext uri="{FF2B5EF4-FFF2-40B4-BE49-F238E27FC236}">
                <a16:creationId xmlns:a16="http://schemas.microsoft.com/office/drawing/2014/main" id="{AE534781-84DE-0A48-9653-46752ADBFCE7}"/>
              </a:ext>
            </a:extLst>
          </p:cNvPr>
          <p:cNvSpPr>
            <a:spLocks noGrp="1"/>
          </p:cNvSpPr>
          <p:nvPr>
            <p:ph idx="1"/>
          </p:nvPr>
        </p:nvSpPr>
        <p:spPr>
          <a:xfrm>
            <a:off x="838201" y="1543745"/>
            <a:ext cx="6174802" cy="4949130"/>
          </a:xfrm>
        </p:spPr>
        <p:txBody>
          <a:bodyPr>
            <a:normAutofit fontScale="92500"/>
          </a:bodyPr>
          <a:lstStyle/>
          <a:p>
            <a:pPr marL="0" indent="0">
              <a:buNone/>
            </a:pPr>
            <a:r>
              <a:rPr kumimoji="1" lang="en-US" altLang="zh-CN" b="1" dirty="0"/>
              <a:t>Crime</a:t>
            </a:r>
            <a:r>
              <a:rPr kumimoji="1" lang="en-US" altLang="zh-CN" dirty="0"/>
              <a:t>: </a:t>
            </a:r>
            <a:r>
              <a:rPr kumimoji="1" lang="en" altLang="zh-CN" dirty="0"/>
              <a:t>crimes that seriously threaten social security and cause widespread concern</a:t>
            </a:r>
            <a:r>
              <a:rPr kumimoji="1" lang="en-US" altLang="zh-CN" dirty="0"/>
              <a:t>s </a:t>
            </a:r>
          </a:p>
          <a:p>
            <a:pPr marL="0" indent="0">
              <a:buNone/>
            </a:pPr>
            <a:r>
              <a:rPr kumimoji="1" lang="en-US" altLang="zh-CN" b="1" dirty="0"/>
              <a:t>Election</a:t>
            </a:r>
            <a:r>
              <a:rPr kumimoji="1" lang="en-US" altLang="zh-CN" dirty="0"/>
              <a:t>:</a:t>
            </a:r>
            <a:r>
              <a:rPr kumimoji="1" lang="zh-CN" altLang="en-US" dirty="0"/>
              <a:t> </a:t>
            </a:r>
            <a:r>
              <a:rPr kumimoji="1" lang="en" altLang="zh-CN" dirty="0"/>
              <a:t>the results of the election did not meet the expectations of some people or the fairness of the election was questioned</a:t>
            </a:r>
            <a:endParaRPr kumimoji="1" lang="en-US" altLang="zh-CN" dirty="0"/>
          </a:p>
          <a:p>
            <a:pPr marL="0" indent="0">
              <a:buNone/>
            </a:pPr>
            <a:r>
              <a:rPr kumimoji="1" lang="en-US" altLang="zh-CN" b="1" dirty="0"/>
              <a:t>War</a:t>
            </a:r>
            <a:r>
              <a:rPr kumimoji="1" lang="en-US" altLang="zh-CN" dirty="0"/>
              <a:t>:</a:t>
            </a:r>
            <a:r>
              <a:rPr kumimoji="1" lang="zh-CN" altLang="en-US" dirty="0"/>
              <a:t> </a:t>
            </a:r>
            <a:r>
              <a:rPr kumimoji="1" lang="en" altLang="zh-CN" dirty="0"/>
              <a:t>people </a:t>
            </a:r>
            <a:r>
              <a:rPr kumimoji="1" lang="en-US" altLang="zh-CN" dirty="0"/>
              <a:t>suffer</a:t>
            </a:r>
            <a:r>
              <a:rPr kumimoji="1" lang="zh-CN" altLang="en-US" dirty="0"/>
              <a:t> </a:t>
            </a:r>
            <a:r>
              <a:rPr kumimoji="1" lang="en-US" altLang="zh-CN" dirty="0"/>
              <a:t>from</a:t>
            </a:r>
            <a:r>
              <a:rPr kumimoji="1" lang="zh-CN" altLang="en-US" dirty="0"/>
              <a:t> </a:t>
            </a:r>
            <a:r>
              <a:rPr kumimoji="1" lang="en" altLang="zh-CN" dirty="0"/>
              <a:t>injustice or protracted</a:t>
            </a:r>
            <a:r>
              <a:rPr kumimoji="1" lang="zh-CN" altLang="en-US" dirty="0"/>
              <a:t> </a:t>
            </a:r>
            <a:r>
              <a:rPr kumimoji="1" lang="en-US" altLang="zh-CN" dirty="0"/>
              <a:t>wars</a:t>
            </a:r>
          </a:p>
          <a:p>
            <a:pPr marL="0" indent="0">
              <a:buNone/>
            </a:pPr>
            <a:r>
              <a:rPr kumimoji="1" lang="en-US" altLang="zh-CN" b="1" dirty="0"/>
              <a:t>Legislation</a:t>
            </a:r>
            <a:r>
              <a:rPr kumimoji="1" lang="en-US" altLang="zh-CN" dirty="0"/>
              <a:t>:</a:t>
            </a:r>
            <a:r>
              <a:rPr kumimoji="1" lang="zh-CN" altLang="en-US" dirty="0"/>
              <a:t> </a:t>
            </a:r>
            <a:r>
              <a:rPr kumimoji="1" lang="en" altLang="zh-CN" dirty="0"/>
              <a:t>the legal provisions are unreasonable or against the requirements of some people</a:t>
            </a:r>
            <a:endParaRPr kumimoji="1" lang="en-US" altLang="zh-CN" dirty="0"/>
          </a:p>
          <a:p>
            <a:pPr marL="0" indent="0">
              <a:buNone/>
            </a:pPr>
            <a:r>
              <a:rPr kumimoji="1" lang="en-US" altLang="zh-CN" b="1" dirty="0"/>
              <a:t>Trial</a:t>
            </a:r>
            <a:r>
              <a:rPr kumimoji="1" lang="en-US" altLang="zh-CN" dirty="0"/>
              <a:t>:</a:t>
            </a:r>
            <a:r>
              <a:rPr kumimoji="1" lang="zh-CN" altLang="en-US" dirty="0"/>
              <a:t> </a:t>
            </a:r>
            <a:r>
              <a:rPr kumimoji="1" lang="en" altLang="zh-CN" dirty="0"/>
              <a:t>trials of legal cases do not meet </a:t>
            </a:r>
            <a:r>
              <a:rPr kumimoji="1" lang="en-US" altLang="zh-CN" dirty="0"/>
              <a:t>public</a:t>
            </a:r>
            <a:r>
              <a:rPr kumimoji="1" lang="en" altLang="zh-CN" dirty="0"/>
              <a:t> expectations</a:t>
            </a:r>
            <a:endParaRPr kumimoji="1" lang="zh-CN" altLang="en-US" dirty="0"/>
          </a:p>
        </p:txBody>
      </p:sp>
    </p:spTree>
    <p:extLst>
      <p:ext uri="{BB962C8B-B14F-4D97-AF65-F5344CB8AC3E}">
        <p14:creationId xmlns:p14="http://schemas.microsoft.com/office/powerpoint/2010/main" val="39361218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D1DA2-4AA5-024C-9760-E30703B6F117}"/>
              </a:ext>
            </a:extLst>
          </p:cNvPr>
          <p:cNvSpPr>
            <a:spLocks noGrp="1"/>
          </p:cNvSpPr>
          <p:nvPr>
            <p:ph type="title"/>
          </p:nvPr>
        </p:nvSpPr>
        <p:spPr/>
        <p:txBody>
          <a:bodyPr/>
          <a:lstStyle/>
          <a:p>
            <a:pPr algn="ctr"/>
            <a:r>
              <a:rPr kumimoji="1" lang="en-US" altLang="zh-CN" b="1" dirty="0"/>
              <a:t>Peaceful</a:t>
            </a:r>
            <a:r>
              <a:rPr kumimoji="1" lang="zh-CN" altLang="en-US" b="1" dirty="0"/>
              <a:t> </a:t>
            </a:r>
            <a:r>
              <a:rPr kumimoji="1" lang="en-US" altLang="zh-CN" b="1" dirty="0"/>
              <a:t>Protest</a:t>
            </a:r>
            <a:endParaRPr kumimoji="1" lang="zh-CN" altLang="en-US" b="1" dirty="0"/>
          </a:p>
        </p:txBody>
      </p:sp>
      <p:pic>
        <p:nvPicPr>
          <p:cNvPr id="4" name="图片 3">
            <a:extLst>
              <a:ext uri="{FF2B5EF4-FFF2-40B4-BE49-F238E27FC236}">
                <a16:creationId xmlns:a16="http://schemas.microsoft.com/office/drawing/2014/main" id="{E4C2D7ED-4BF9-214A-AB5B-27B6EE7E9E45}"/>
              </a:ext>
            </a:extLst>
          </p:cNvPr>
          <p:cNvPicPr>
            <a:picLocks noChangeAspect="1"/>
          </p:cNvPicPr>
          <p:nvPr/>
        </p:nvPicPr>
        <p:blipFill>
          <a:blip r:embed="rId2"/>
          <a:stretch>
            <a:fillRect/>
          </a:stretch>
        </p:blipFill>
        <p:spPr>
          <a:xfrm>
            <a:off x="5899800" y="1543745"/>
            <a:ext cx="6312188" cy="3415445"/>
          </a:xfrm>
          <a:prstGeom prst="rect">
            <a:avLst/>
          </a:prstGeom>
        </p:spPr>
      </p:pic>
      <p:sp>
        <p:nvSpPr>
          <p:cNvPr id="5" name="内容占位符 2">
            <a:extLst>
              <a:ext uri="{FF2B5EF4-FFF2-40B4-BE49-F238E27FC236}">
                <a16:creationId xmlns:a16="http://schemas.microsoft.com/office/drawing/2014/main" id="{1CE09E3F-9718-7744-8246-7AF5C78A712A}"/>
              </a:ext>
            </a:extLst>
          </p:cNvPr>
          <p:cNvSpPr>
            <a:spLocks noGrp="1"/>
          </p:cNvSpPr>
          <p:nvPr>
            <p:ph idx="1"/>
          </p:nvPr>
        </p:nvSpPr>
        <p:spPr>
          <a:xfrm>
            <a:off x="366713" y="1543745"/>
            <a:ext cx="5729288" cy="4949130"/>
          </a:xfrm>
        </p:spPr>
        <p:txBody>
          <a:bodyPr>
            <a:normAutofit fontScale="85000" lnSpcReduction="10000"/>
          </a:bodyPr>
          <a:lstStyle/>
          <a:p>
            <a:pPr marL="0" indent="0">
              <a:buNone/>
            </a:pPr>
            <a:r>
              <a:rPr kumimoji="1" lang="en-US" altLang="zh-CN" b="1" dirty="0"/>
              <a:t>Inquiry</a:t>
            </a:r>
            <a:r>
              <a:rPr kumimoji="1" lang="en-US" altLang="zh-CN" dirty="0"/>
              <a:t>:</a:t>
            </a:r>
            <a:r>
              <a:rPr kumimoji="1" lang="zh-CN" altLang="en-US" dirty="0"/>
              <a:t> </a:t>
            </a:r>
            <a:r>
              <a:rPr kumimoji="1" lang="en-US" altLang="zh-CN" dirty="0"/>
              <a:t>people</a:t>
            </a:r>
            <a:r>
              <a:rPr kumimoji="1" lang="zh-CN" altLang="en-US" dirty="0"/>
              <a:t> </a:t>
            </a:r>
            <a:r>
              <a:rPr kumimoji="1" lang="en" altLang="zh-CN" dirty="0"/>
              <a:t>seek more information </a:t>
            </a:r>
            <a:r>
              <a:rPr kumimoji="1" lang="en-US" altLang="zh-CN" dirty="0"/>
              <a:t>about</a:t>
            </a:r>
            <a:r>
              <a:rPr kumimoji="1" lang="en" altLang="zh-CN" dirty="0"/>
              <a:t> </a:t>
            </a:r>
            <a:r>
              <a:rPr kumimoji="1" lang="en-US" altLang="zh-CN" dirty="0"/>
              <a:t>the</a:t>
            </a:r>
            <a:r>
              <a:rPr kumimoji="1" lang="zh-CN" altLang="en-US" dirty="0"/>
              <a:t> </a:t>
            </a:r>
            <a:r>
              <a:rPr kumimoji="1" lang="en" altLang="zh-CN" dirty="0"/>
              <a:t>trigger </a:t>
            </a:r>
          </a:p>
          <a:p>
            <a:pPr marL="0" indent="0">
              <a:buNone/>
            </a:pPr>
            <a:r>
              <a:rPr kumimoji="1" lang="en-US" altLang="zh-CN" b="1" dirty="0"/>
              <a:t>Investigation</a:t>
            </a:r>
            <a:r>
              <a:rPr kumimoji="1" lang="en-US" altLang="zh-CN" dirty="0"/>
              <a:t>:</a:t>
            </a:r>
            <a:r>
              <a:rPr kumimoji="1" lang="zh-CN" altLang="en-US" dirty="0"/>
              <a:t> </a:t>
            </a:r>
            <a:r>
              <a:rPr kumimoji="1" lang="en" altLang="zh-CN" dirty="0"/>
              <a:t>people investigate</a:t>
            </a:r>
            <a:r>
              <a:rPr kumimoji="1" lang="zh-CN" altLang="en-US" dirty="0"/>
              <a:t> </a:t>
            </a:r>
            <a:r>
              <a:rPr kumimoji="1" lang="en-US" altLang="zh-CN" dirty="0"/>
              <a:t>t</a:t>
            </a:r>
            <a:r>
              <a:rPr kumimoji="1" lang="en" altLang="zh-CN" dirty="0"/>
              <a:t>he process or truth of </a:t>
            </a:r>
            <a:r>
              <a:rPr kumimoji="1" lang="en-US" altLang="zh-CN" dirty="0"/>
              <a:t>the</a:t>
            </a:r>
            <a:r>
              <a:rPr kumimoji="1" lang="zh-CN" altLang="en-US" dirty="0"/>
              <a:t> </a:t>
            </a:r>
            <a:r>
              <a:rPr kumimoji="1" lang="en" altLang="zh-CN" dirty="0"/>
              <a:t>trigger</a:t>
            </a:r>
            <a:endParaRPr kumimoji="1" lang="en-US" altLang="zh-CN" dirty="0"/>
          </a:p>
          <a:p>
            <a:pPr marL="0" indent="0">
              <a:buNone/>
            </a:pPr>
            <a:r>
              <a:rPr kumimoji="1" lang="en-US" altLang="zh-CN" b="1" dirty="0"/>
              <a:t>Negotiation</a:t>
            </a:r>
            <a:r>
              <a:rPr kumimoji="1" lang="en-US" altLang="zh-CN" dirty="0"/>
              <a:t>:</a:t>
            </a:r>
            <a:r>
              <a:rPr kumimoji="1" lang="zh-CN" altLang="en-US" dirty="0"/>
              <a:t> </a:t>
            </a:r>
            <a:r>
              <a:rPr kumimoji="1" lang="en-US" altLang="zh-CN" dirty="0"/>
              <a:t>p</a:t>
            </a:r>
            <a:r>
              <a:rPr kumimoji="1" lang="en" altLang="zh-CN" dirty="0" err="1"/>
              <a:t>rotesters</a:t>
            </a:r>
            <a:r>
              <a:rPr kumimoji="1" lang="en" altLang="zh-CN" dirty="0"/>
              <a:t> try to communicate and negotiate to </a:t>
            </a:r>
            <a:r>
              <a:rPr kumimoji="1" lang="en-US" altLang="zh-CN" dirty="0"/>
              <a:t>look</a:t>
            </a:r>
            <a:r>
              <a:rPr kumimoji="1" lang="en" altLang="zh-CN" dirty="0"/>
              <a:t> </a:t>
            </a:r>
            <a:r>
              <a:rPr kumimoji="1" lang="en-US" altLang="zh-CN" dirty="0"/>
              <a:t>for</a:t>
            </a:r>
            <a:r>
              <a:rPr kumimoji="1" lang="zh-CN" altLang="en-US" dirty="0"/>
              <a:t> </a:t>
            </a:r>
            <a:r>
              <a:rPr kumimoji="1" lang="en-US" altLang="zh-CN" dirty="0"/>
              <a:t>a</a:t>
            </a:r>
            <a:r>
              <a:rPr kumimoji="1" lang="zh-CN" altLang="en-US" dirty="0"/>
              <a:t> </a:t>
            </a:r>
            <a:r>
              <a:rPr kumimoji="1" lang="en-US" altLang="zh-CN" dirty="0"/>
              <a:t>solution</a:t>
            </a:r>
          </a:p>
          <a:p>
            <a:pPr marL="0" indent="0">
              <a:buNone/>
            </a:pPr>
            <a:r>
              <a:rPr kumimoji="1" lang="en-US" altLang="zh-CN" b="1" dirty="0"/>
              <a:t>Demonstration</a:t>
            </a:r>
            <a:r>
              <a:rPr kumimoji="1" lang="en-US" altLang="zh-CN" dirty="0"/>
              <a:t>:</a:t>
            </a:r>
            <a:r>
              <a:rPr kumimoji="1" lang="zh-CN" altLang="en-US" dirty="0"/>
              <a:t> </a:t>
            </a:r>
            <a:r>
              <a:rPr kumimoji="1" lang="en-US" altLang="zh-CN" dirty="0"/>
              <a:t>protest</a:t>
            </a:r>
            <a:r>
              <a:rPr kumimoji="1" lang="zh-CN" altLang="en-US" dirty="0"/>
              <a:t> </a:t>
            </a:r>
            <a:r>
              <a:rPr lang="en-US" altLang="zh-CN" dirty="0"/>
              <a:t>activity</a:t>
            </a:r>
            <a:r>
              <a:rPr lang="zh-CN" altLang="en-US" dirty="0"/>
              <a:t> </a:t>
            </a:r>
            <a:r>
              <a:rPr lang="en" altLang="zh-CN" dirty="0"/>
              <a:t>taking the form of a public gathering of people in a rally or walking in a march</a:t>
            </a:r>
            <a:endParaRPr kumimoji="1" lang="en-US" altLang="zh-CN" dirty="0"/>
          </a:p>
          <a:p>
            <a:pPr marL="0" indent="0">
              <a:buNone/>
            </a:pPr>
            <a:r>
              <a:rPr kumimoji="1" lang="en-US" altLang="zh-CN" b="1" dirty="0"/>
              <a:t>Strike</a:t>
            </a:r>
            <a:r>
              <a:rPr kumimoji="1" lang="en-US" altLang="zh-CN" dirty="0"/>
              <a:t>:</a:t>
            </a:r>
            <a:r>
              <a:rPr kumimoji="1" lang="en" altLang="zh-CN" dirty="0"/>
              <a:t> workers refuse to work as a </a:t>
            </a:r>
            <a:r>
              <a:rPr lang="en" altLang="zh-CN" dirty="0"/>
              <a:t>typical</a:t>
            </a:r>
            <a:r>
              <a:rPr lang="zh-CN" altLang="en-US" dirty="0"/>
              <a:t> </a:t>
            </a:r>
            <a:r>
              <a:rPr kumimoji="1" lang="en" altLang="zh-CN" dirty="0"/>
              <a:t>form of protest</a:t>
            </a:r>
            <a:r>
              <a:rPr kumimoji="1" lang="zh-CN" altLang="en-US" dirty="0"/>
              <a:t> </a:t>
            </a:r>
            <a:r>
              <a:rPr lang="en" altLang="zh-CN" dirty="0"/>
              <a:t>to gain a concession</a:t>
            </a:r>
          </a:p>
          <a:p>
            <a:pPr marL="0" indent="0">
              <a:buNone/>
            </a:pPr>
            <a:r>
              <a:rPr kumimoji="1" lang="en-US" altLang="zh-CN" b="1" dirty="0"/>
              <a:t>Occupation</a:t>
            </a:r>
            <a:r>
              <a:rPr kumimoji="1" lang="en-US" altLang="zh-CN" dirty="0"/>
              <a:t>:</a:t>
            </a:r>
            <a:r>
              <a:rPr kumimoji="1" lang="zh-CN" altLang="en-US" dirty="0"/>
              <a:t> </a:t>
            </a:r>
            <a:r>
              <a:rPr kumimoji="1" lang="en-US" altLang="zh-CN" dirty="0"/>
              <a:t>p</a:t>
            </a:r>
            <a:r>
              <a:rPr kumimoji="1" lang="en" altLang="zh-CN" dirty="0" err="1"/>
              <a:t>rotester</a:t>
            </a:r>
            <a:r>
              <a:rPr kumimoji="1" lang="en-US" altLang="zh-CN" dirty="0"/>
              <a:t>s</a:t>
            </a:r>
            <a:r>
              <a:rPr kumimoji="1" lang="en" altLang="zh-CN" dirty="0"/>
              <a:t> </a:t>
            </a:r>
            <a:r>
              <a:rPr lang="en-US" altLang="zh-CN" dirty="0"/>
              <a:t>hold</a:t>
            </a:r>
            <a:r>
              <a:rPr lang="en" altLang="zh-CN" dirty="0"/>
              <a:t> public spaces </a:t>
            </a:r>
            <a:r>
              <a:rPr lang="en-US" altLang="zh-CN" dirty="0"/>
              <a:t>or</a:t>
            </a:r>
            <a:r>
              <a:rPr lang="zh-CN" altLang="en-US" dirty="0"/>
              <a:t> </a:t>
            </a:r>
            <a:r>
              <a:rPr lang="en" altLang="zh-CN" dirty="0"/>
              <a:t>critical infrastructure</a:t>
            </a:r>
            <a:r>
              <a:rPr lang="zh-CN" altLang="en-US" dirty="0"/>
              <a:t> </a:t>
            </a:r>
            <a:r>
              <a:rPr lang="en-US" altLang="zh-CN" dirty="0"/>
              <a:t>a</a:t>
            </a:r>
            <a:r>
              <a:rPr lang="en" altLang="zh-CN" dirty="0"/>
              <a:t>s an act of protest</a:t>
            </a:r>
            <a:endParaRPr kumimoji="1" lang="zh-CN" altLang="en-US" dirty="0"/>
          </a:p>
        </p:txBody>
      </p:sp>
    </p:spTree>
    <p:extLst>
      <p:ext uri="{BB962C8B-B14F-4D97-AF65-F5344CB8AC3E}">
        <p14:creationId xmlns:p14="http://schemas.microsoft.com/office/powerpoint/2010/main" val="38667202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D1DA2-4AA5-024C-9760-E30703B6F117}"/>
              </a:ext>
            </a:extLst>
          </p:cNvPr>
          <p:cNvSpPr>
            <a:spLocks noGrp="1"/>
          </p:cNvSpPr>
          <p:nvPr>
            <p:ph type="title"/>
          </p:nvPr>
        </p:nvSpPr>
        <p:spPr/>
        <p:txBody>
          <a:bodyPr/>
          <a:lstStyle/>
          <a:p>
            <a:pPr algn="ctr"/>
            <a:r>
              <a:rPr kumimoji="1" lang="en-US" altLang="zh-CN" b="1" dirty="0"/>
              <a:t>Riot</a:t>
            </a:r>
            <a:r>
              <a:rPr kumimoji="1" lang="zh-CN" altLang="en-US" b="1" dirty="0"/>
              <a:t> </a:t>
            </a:r>
            <a:r>
              <a:rPr kumimoji="1" lang="en-US" altLang="zh-CN" b="1" dirty="0"/>
              <a:t>[optional]</a:t>
            </a:r>
            <a:endParaRPr kumimoji="1" lang="zh-CN" altLang="en-US" b="1" dirty="0"/>
          </a:p>
        </p:txBody>
      </p:sp>
      <p:pic>
        <p:nvPicPr>
          <p:cNvPr id="4" name="图片 3">
            <a:extLst>
              <a:ext uri="{FF2B5EF4-FFF2-40B4-BE49-F238E27FC236}">
                <a16:creationId xmlns:a16="http://schemas.microsoft.com/office/drawing/2014/main" id="{20D2BF7C-8334-9242-BA67-CD9179ACC35F}"/>
              </a:ext>
            </a:extLst>
          </p:cNvPr>
          <p:cNvPicPr>
            <a:picLocks noChangeAspect="1"/>
          </p:cNvPicPr>
          <p:nvPr/>
        </p:nvPicPr>
        <p:blipFill rotWithShape="1">
          <a:blip r:embed="rId2"/>
          <a:srcRect r="513"/>
          <a:stretch/>
        </p:blipFill>
        <p:spPr>
          <a:xfrm>
            <a:off x="5493726" y="1543745"/>
            <a:ext cx="6698274" cy="3956943"/>
          </a:xfrm>
          <a:prstGeom prst="rect">
            <a:avLst/>
          </a:prstGeom>
        </p:spPr>
      </p:pic>
      <p:sp>
        <p:nvSpPr>
          <p:cNvPr id="5" name="内容占位符 2">
            <a:extLst>
              <a:ext uri="{FF2B5EF4-FFF2-40B4-BE49-F238E27FC236}">
                <a16:creationId xmlns:a16="http://schemas.microsoft.com/office/drawing/2014/main" id="{FB04FDA7-5A59-C945-B4C8-F07735674CA6}"/>
              </a:ext>
            </a:extLst>
          </p:cNvPr>
          <p:cNvSpPr>
            <a:spLocks noGrp="1"/>
          </p:cNvSpPr>
          <p:nvPr>
            <p:ph idx="1"/>
          </p:nvPr>
        </p:nvSpPr>
        <p:spPr>
          <a:xfrm>
            <a:off x="366712" y="1543745"/>
            <a:ext cx="6254805" cy="4949130"/>
          </a:xfrm>
        </p:spPr>
        <p:txBody>
          <a:bodyPr>
            <a:normAutofit fontScale="85000" lnSpcReduction="20000"/>
          </a:bodyPr>
          <a:lstStyle/>
          <a:p>
            <a:pPr marL="0" indent="0">
              <a:buNone/>
            </a:pPr>
            <a:r>
              <a:rPr kumimoji="1" lang="en-US" altLang="zh-CN" b="1" dirty="0"/>
              <a:t>Clash</a:t>
            </a:r>
            <a:r>
              <a:rPr kumimoji="1" lang="en-US" altLang="zh-CN" dirty="0"/>
              <a:t>:</a:t>
            </a:r>
            <a:r>
              <a:rPr kumimoji="1" lang="zh-CN" altLang="en-US" dirty="0"/>
              <a:t> </a:t>
            </a:r>
            <a:r>
              <a:rPr kumimoji="1" lang="en" altLang="zh-CN" dirty="0"/>
              <a:t>Protesters clash with police</a:t>
            </a:r>
          </a:p>
          <a:p>
            <a:pPr marL="0" indent="0">
              <a:buNone/>
            </a:pPr>
            <a:r>
              <a:rPr kumimoji="1" lang="en-US" altLang="zh-CN" b="1" dirty="0"/>
              <a:t>Disperse</a:t>
            </a:r>
            <a:r>
              <a:rPr kumimoji="1" lang="en-US" altLang="zh-CN" dirty="0"/>
              <a:t>:</a:t>
            </a:r>
            <a:r>
              <a:rPr kumimoji="1" lang="zh-CN" altLang="en-US" dirty="0"/>
              <a:t> </a:t>
            </a:r>
            <a:r>
              <a:rPr kumimoji="1" lang="en" altLang="zh-CN" dirty="0"/>
              <a:t>p</a:t>
            </a:r>
            <a:r>
              <a:rPr lang="en" altLang="zh-CN" dirty="0"/>
              <a:t>olice ordered the crowd to disperse</a:t>
            </a:r>
            <a:endParaRPr kumimoji="1" lang="en-US" altLang="zh-CN" dirty="0"/>
          </a:p>
          <a:p>
            <a:pPr marL="0" indent="0">
              <a:buNone/>
            </a:pPr>
            <a:r>
              <a:rPr kumimoji="1" lang="en-US" altLang="zh-CN" b="1" dirty="0"/>
              <a:t>Robbery</a:t>
            </a:r>
            <a:r>
              <a:rPr kumimoji="1" lang="en-US" altLang="zh-CN" dirty="0"/>
              <a:t>:</a:t>
            </a:r>
            <a:r>
              <a:rPr kumimoji="1" lang="zh-CN" altLang="en-US" dirty="0"/>
              <a:t> </a:t>
            </a:r>
            <a:r>
              <a:rPr kumimoji="1" lang="en-US" altLang="zh-CN" dirty="0"/>
              <a:t>p</a:t>
            </a:r>
            <a:r>
              <a:rPr kumimoji="1" lang="en" altLang="zh-CN" dirty="0" err="1"/>
              <a:t>rotesters</a:t>
            </a:r>
            <a:r>
              <a:rPr kumimoji="1" lang="en" altLang="zh-CN" dirty="0"/>
              <a:t> looted surrounding shops or residents</a:t>
            </a:r>
            <a:endParaRPr kumimoji="1" lang="en-US" altLang="zh-CN" dirty="0"/>
          </a:p>
          <a:p>
            <a:pPr marL="0" indent="0">
              <a:buNone/>
            </a:pPr>
            <a:r>
              <a:rPr kumimoji="1" lang="en-US" altLang="zh-CN" b="1" dirty="0"/>
              <a:t>Arson</a:t>
            </a:r>
            <a:r>
              <a:rPr kumimoji="1" lang="en-US" altLang="zh-CN" dirty="0"/>
              <a:t>:</a:t>
            </a:r>
            <a:r>
              <a:rPr kumimoji="1" lang="zh-CN" altLang="en-US" dirty="0"/>
              <a:t> </a:t>
            </a:r>
            <a:r>
              <a:rPr kumimoji="1" lang="en-US" altLang="zh-CN" dirty="0"/>
              <a:t>protesters set fire to surrounding buildings or objects</a:t>
            </a:r>
          </a:p>
          <a:p>
            <a:pPr marL="0" indent="0">
              <a:buNone/>
            </a:pPr>
            <a:r>
              <a:rPr kumimoji="1" lang="en-US" altLang="zh-CN" b="1" dirty="0"/>
              <a:t>Destruction</a:t>
            </a:r>
            <a:r>
              <a:rPr kumimoji="1" lang="en-US" altLang="zh-CN" dirty="0"/>
              <a:t>:</a:t>
            </a:r>
            <a:r>
              <a:rPr kumimoji="1" lang="en" altLang="zh-CN" dirty="0"/>
              <a:t> </a:t>
            </a:r>
            <a:r>
              <a:rPr kumimoji="1" lang="en-US" altLang="zh-CN" dirty="0"/>
              <a:t>protesters </a:t>
            </a:r>
            <a:r>
              <a:rPr lang="en" altLang="zh-CN" dirty="0"/>
              <a:t>causing damage to residents</a:t>
            </a:r>
            <a:r>
              <a:rPr lang="en-US" altLang="zh-CN" dirty="0"/>
              <a:t>'</a:t>
            </a:r>
            <a:r>
              <a:rPr lang="en" altLang="zh-CN" dirty="0"/>
              <a:t> property </a:t>
            </a:r>
          </a:p>
          <a:p>
            <a:pPr marL="0" indent="0">
              <a:buNone/>
            </a:pPr>
            <a:r>
              <a:rPr kumimoji="1" lang="en-US" altLang="zh-CN" b="1" dirty="0"/>
              <a:t>Shoot</a:t>
            </a:r>
            <a:r>
              <a:rPr kumimoji="1" lang="en-US" altLang="zh-CN" dirty="0"/>
              <a:t>:</a:t>
            </a:r>
            <a:r>
              <a:rPr kumimoji="1" lang="zh-CN" altLang="en-US" dirty="0"/>
              <a:t> </a:t>
            </a:r>
            <a:r>
              <a:rPr kumimoji="1" lang="en" altLang="zh-CN" dirty="0"/>
              <a:t>p</a:t>
            </a:r>
            <a:r>
              <a:rPr lang="en" altLang="zh-CN" dirty="0"/>
              <a:t>olice shoot criminals to maintain order</a:t>
            </a:r>
          </a:p>
          <a:p>
            <a:pPr marL="0" indent="0">
              <a:buNone/>
            </a:pPr>
            <a:r>
              <a:rPr kumimoji="1" lang="en-US" altLang="zh-CN" b="1" dirty="0"/>
              <a:t>Injury</a:t>
            </a:r>
            <a:r>
              <a:rPr kumimoji="1" lang="en-US" altLang="zh-CN" dirty="0"/>
              <a:t>:</a:t>
            </a:r>
            <a:r>
              <a:rPr kumimoji="1" lang="zh-CN" altLang="en-US" dirty="0"/>
              <a:t> </a:t>
            </a:r>
            <a:r>
              <a:rPr kumimoji="1" lang="en-US" altLang="zh-CN" dirty="0"/>
              <a:t>people get</a:t>
            </a:r>
            <a:r>
              <a:rPr kumimoji="1" lang="zh-CN" altLang="en-US" dirty="0"/>
              <a:t> </a:t>
            </a:r>
            <a:r>
              <a:rPr kumimoji="1" lang="en-US" altLang="zh-CN" dirty="0"/>
              <a:t>injured in conflict</a:t>
            </a:r>
            <a:endParaRPr kumimoji="1" lang="en" altLang="zh-CN" dirty="0"/>
          </a:p>
          <a:p>
            <a:pPr marL="0" indent="0">
              <a:buNone/>
            </a:pPr>
            <a:r>
              <a:rPr kumimoji="1" lang="en-US" altLang="zh-CN" b="1" dirty="0"/>
              <a:t>Death</a:t>
            </a:r>
            <a:r>
              <a:rPr kumimoji="1" lang="en-US" altLang="zh-CN" dirty="0"/>
              <a:t>:</a:t>
            </a:r>
            <a:r>
              <a:rPr kumimoji="1" lang="zh-CN" altLang="en-US" dirty="0"/>
              <a:t> </a:t>
            </a:r>
            <a:r>
              <a:rPr kumimoji="1" lang="en-US" altLang="zh-CN" dirty="0"/>
              <a:t>people die in conflict</a:t>
            </a:r>
          </a:p>
          <a:p>
            <a:pPr marL="0" indent="0">
              <a:buNone/>
            </a:pPr>
            <a:r>
              <a:rPr kumimoji="1" lang="en-US" altLang="zh-CN" b="1" dirty="0"/>
              <a:t>Attack</a:t>
            </a:r>
            <a:r>
              <a:rPr kumimoji="1" lang="en-US" altLang="zh-CN" dirty="0"/>
              <a:t>:</a:t>
            </a:r>
            <a:r>
              <a:rPr kumimoji="1" lang="zh-CN" altLang="en-US" dirty="0"/>
              <a:t> </a:t>
            </a:r>
            <a:r>
              <a:rPr kumimoji="1" lang="en" altLang="zh-CN" dirty="0"/>
              <a:t>protesters attack police</a:t>
            </a:r>
            <a:r>
              <a:rPr kumimoji="1" lang="zh-CN" altLang="en-US" dirty="0"/>
              <a:t> </a:t>
            </a:r>
            <a:r>
              <a:rPr kumimoji="1" lang="en-US" altLang="zh-CN" dirty="0"/>
              <a:t>during</a:t>
            </a:r>
            <a:r>
              <a:rPr kumimoji="1" lang="zh-CN" altLang="en-US" dirty="0"/>
              <a:t> </a:t>
            </a:r>
            <a:r>
              <a:rPr kumimoji="1" lang="en-US" altLang="zh-CN" dirty="0"/>
              <a:t>clash</a:t>
            </a:r>
          </a:p>
          <a:p>
            <a:pPr marL="0" indent="0">
              <a:buNone/>
            </a:pPr>
            <a:r>
              <a:rPr kumimoji="1" lang="en-US" altLang="zh-CN" b="1" dirty="0" err="1"/>
              <a:t>Emergency_evacuation</a:t>
            </a:r>
            <a:r>
              <a:rPr kumimoji="1" lang="en-US" altLang="zh-CN" dirty="0"/>
              <a:t>:</a:t>
            </a:r>
            <a:r>
              <a:rPr kumimoji="1" lang="zh-CN" altLang="en-US" dirty="0"/>
              <a:t> </a:t>
            </a:r>
            <a:r>
              <a:rPr kumimoji="1" lang="en-US" altLang="zh-CN" dirty="0"/>
              <a:t>residents evacuated from burning or destroyed buildings</a:t>
            </a:r>
          </a:p>
        </p:txBody>
      </p:sp>
    </p:spTree>
    <p:extLst>
      <p:ext uri="{BB962C8B-B14F-4D97-AF65-F5344CB8AC3E}">
        <p14:creationId xmlns:p14="http://schemas.microsoft.com/office/powerpoint/2010/main" val="14698384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D1DA2-4AA5-024C-9760-E30703B6F117}"/>
              </a:ext>
            </a:extLst>
          </p:cNvPr>
          <p:cNvSpPr>
            <a:spLocks noGrp="1"/>
          </p:cNvSpPr>
          <p:nvPr>
            <p:ph type="title"/>
          </p:nvPr>
        </p:nvSpPr>
        <p:spPr/>
        <p:txBody>
          <a:bodyPr/>
          <a:lstStyle/>
          <a:p>
            <a:pPr algn="ctr"/>
            <a:r>
              <a:rPr kumimoji="1" lang="en-US" altLang="zh-CN" b="1" dirty="0"/>
              <a:t>Justice</a:t>
            </a:r>
            <a:endParaRPr kumimoji="1" lang="zh-CN" altLang="en-US" b="1" dirty="0"/>
          </a:p>
        </p:txBody>
      </p:sp>
      <p:pic>
        <p:nvPicPr>
          <p:cNvPr id="5" name="图片 4">
            <a:extLst>
              <a:ext uri="{FF2B5EF4-FFF2-40B4-BE49-F238E27FC236}">
                <a16:creationId xmlns:a16="http://schemas.microsoft.com/office/drawing/2014/main" id="{E09CB27C-A83D-254B-972F-711ACF7B9F16}"/>
              </a:ext>
            </a:extLst>
          </p:cNvPr>
          <p:cNvPicPr>
            <a:picLocks noChangeAspect="1"/>
          </p:cNvPicPr>
          <p:nvPr/>
        </p:nvPicPr>
        <p:blipFill>
          <a:blip r:embed="rId2"/>
          <a:stretch>
            <a:fillRect/>
          </a:stretch>
        </p:blipFill>
        <p:spPr>
          <a:xfrm>
            <a:off x="6073775" y="1552575"/>
            <a:ext cx="5092700" cy="4940300"/>
          </a:xfrm>
          <a:prstGeom prst="rect">
            <a:avLst/>
          </a:prstGeom>
        </p:spPr>
      </p:pic>
      <p:sp>
        <p:nvSpPr>
          <p:cNvPr id="6" name="内容占位符 2">
            <a:extLst>
              <a:ext uri="{FF2B5EF4-FFF2-40B4-BE49-F238E27FC236}">
                <a16:creationId xmlns:a16="http://schemas.microsoft.com/office/drawing/2014/main" id="{DA576EE2-9048-914F-95E0-0C73A4A2DF65}"/>
              </a:ext>
            </a:extLst>
          </p:cNvPr>
          <p:cNvSpPr>
            <a:spLocks noGrp="1"/>
          </p:cNvSpPr>
          <p:nvPr>
            <p:ph idx="1"/>
          </p:nvPr>
        </p:nvSpPr>
        <p:spPr>
          <a:xfrm>
            <a:off x="366713" y="1543745"/>
            <a:ext cx="5519738" cy="4949130"/>
          </a:xfrm>
        </p:spPr>
        <p:txBody>
          <a:bodyPr>
            <a:normAutofit/>
          </a:bodyPr>
          <a:lstStyle/>
          <a:p>
            <a:pPr marL="0" indent="0">
              <a:buNone/>
            </a:pPr>
            <a:r>
              <a:rPr kumimoji="1" lang="en-US" altLang="zh-CN" b="1" dirty="0"/>
              <a:t>Arrest</a:t>
            </a:r>
            <a:r>
              <a:rPr kumimoji="1" lang="en-US" altLang="zh-CN" dirty="0"/>
              <a:t>: police arrest some criminal or protester</a:t>
            </a:r>
          </a:p>
          <a:p>
            <a:pPr marL="0" indent="0">
              <a:buNone/>
            </a:pPr>
            <a:r>
              <a:rPr kumimoji="1" lang="en-US" altLang="zh-CN" b="1" dirty="0"/>
              <a:t>Conviction</a:t>
            </a:r>
            <a:r>
              <a:rPr kumimoji="1" lang="en-US" altLang="zh-CN" dirty="0"/>
              <a:t>: protester guilty of breaking the law</a:t>
            </a:r>
          </a:p>
          <a:p>
            <a:pPr marL="0" indent="0">
              <a:buNone/>
            </a:pPr>
            <a:r>
              <a:rPr kumimoji="1" lang="en-US" altLang="zh-CN" b="1" dirty="0"/>
              <a:t>Sentence</a:t>
            </a:r>
            <a:r>
              <a:rPr kumimoji="1" lang="en-US" altLang="zh-CN" dirty="0"/>
              <a:t>: protesters for breaking the law sentenced</a:t>
            </a:r>
          </a:p>
          <a:p>
            <a:pPr marL="0" indent="0">
              <a:buNone/>
            </a:pPr>
            <a:r>
              <a:rPr kumimoji="1" lang="en-US" altLang="zh-CN" b="1" dirty="0"/>
              <a:t>Release</a:t>
            </a:r>
            <a:r>
              <a:rPr kumimoji="1" lang="en-US" altLang="zh-CN" dirty="0"/>
              <a:t>: protesters with minor or no offenses released</a:t>
            </a:r>
          </a:p>
        </p:txBody>
      </p:sp>
    </p:spTree>
    <p:extLst>
      <p:ext uri="{BB962C8B-B14F-4D97-AF65-F5344CB8AC3E}">
        <p14:creationId xmlns:p14="http://schemas.microsoft.com/office/powerpoint/2010/main" val="31423014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D1DA2-4AA5-024C-9760-E30703B6F117}"/>
              </a:ext>
            </a:extLst>
          </p:cNvPr>
          <p:cNvSpPr>
            <a:spLocks noGrp="1"/>
          </p:cNvSpPr>
          <p:nvPr>
            <p:ph type="title"/>
          </p:nvPr>
        </p:nvSpPr>
        <p:spPr/>
        <p:txBody>
          <a:bodyPr/>
          <a:lstStyle/>
          <a:p>
            <a:pPr algn="ctr"/>
            <a:r>
              <a:rPr kumimoji="1" lang="en-US" altLang="zh-CN" b="1" dirty="0"/>
              <a:t>Response</a:t>
            </a:r>
            <a:endParaRPr kumimoji="1" lang="zh-CN" altLang="en-US" b="1" dirty="0"/>
          </a:p>
        </p:txBody>
      </p:sp>
      <p:pic>
        <p:nvPicPr>
          <p:cNvPr id="3" name="图片 2">
            <a:extLst>
              <a:ext uri="{FF2B5EF4-FFF2-40B4-BE49-F238E27FC236}">
                <a16:creationId xmlns:a16="http://schemas.microsoft.com/office/drawing/2014/main" id="{3C21A629-C16E-C442-BD76-1BD78E2E91A2}"/>
              </a:ext>
            </a:extLst>
          </p:cNvPr>
          <p:cNvPicPr>
            <a:picLocks noChangeAspect="1"/>
          </p:cNvPicPr>
          <p:nvPr/>
        </p:nvPicPr>
        <p:blipFill>
          <a:blip r:embed="rId2"/>
          <a:stretch>
            <a:fillRect/>
          </a:stretch>
        </p:blipFill>
        <p:spPr>
          <a:xfrm>
            <a:off x="5925546" y="1690688"/>
            <a:ext cx="6266453" cy="3409950"/>
          </a:xfrm>
          <a:prstGeom prst="rect">
            <a:avLst/>
          </a:prstGeom>
        </p:spPr>
      </p:pic>
      <p:sp>
        <p:nvSpPr>
          <p:cNvPr id="4" name="内容占位符 2">
            <a:extLst>
              <a:ext uri="{FF2B5EF4-FFF2-40B4-BE49-F238E27FC236}">
                <a16:creationId xmlns:a16="http://schemas.microsoft.com/office/drawing/2014/main" id="{1BB5FF10-56DA-184B-8402-2400D6F9B1BF}"/>
              </a:ext>
            </a:extLst>
          </p:cNvPr>
          <p:cNvSpPr>
            <a:spLocks noGrp="1"/>
          </p:cNvSpPr>
          <p:nvPr>
            <p:ph idx="1"/>
          </p:nvPr>
        </p:nvSpPr>
        <p:spPr>
          <a:xfrm>
            <a:off x="366713" y="1543745"/>
            <a:ext cx="5519738" cy="4949130"/>
          </a:xfrm>
        </p:spPr>
        <p:txBody>
          <a:bodyPr>
            <a:normAutofit/>
          </a:bodyPr>
          <a:lstStyle/>
          <a:p>
            <a:pPr marL="0" indent="0">
              <a:buNone/>
            </a:pPr>
            <a:r>
              <a:rPr kumimoji="1" lang="en-US" altLang="zh-CN" b="1" dirty="0"/>
              <a:t>Resignation</a:t>
            </a:r>
            <a:r>
              <a:rPr kumimoji="1" lang="en-US" altLang="zh-CN" dirty="0"/>
              <a:t>:</a:t>
            </a:r>
            <a:r>
              <a:rPr kumimoji="1" lang="zh-CN" altLang="en-US" dirty="0"/>
              <a:t> </a:t>
            </a:r>
            <a:r>
              <a:rPr kumimoji="1" lang="en-US" altLang="zh-CN" dirty="0"/>
              <a:t>the</a:t>
            </a:r>
            <a:r>
              <a:rPr kumimoji="1" lang="zh-CN" altLang="en-US" dirty="0"/>
              <a:t> </a:t>
            </a:r>
            <a:r>
              <a:rPr kumimoji="1" lang="en-US" altLang="zh-CN" dirty="0"/>
              <a:t>directors</a:t>
            </a:r>
            <a:r>
              <a:rPr kumimoji="1" lang="zh-CN" altLang="en-US" dirty="0"/>
              <a:t> </a:t>
            </a:r>
            <a:r>
              <a:rPr kumimoji="1" lang="en-US" altLang="zh-CN" dirty="0"/>
              <a:t>responsible</a:t>
            </a:r>
            <a:r>
              <a:rPr kumimoji="1" lang="zh-CN" altLang="en-US" dirty="0"/>
              <a:t> </a:t>
            </a:r>
            <a:r>
              <a:rPr kumimoji="1" lang="en-US" altLang="zh-CN" dirty="0"/>
              <a:t>for</a:t>
            </a:r>
            <a:r>
              <a:rPr kumimoji="1" lang="zh-CN" altLang="en-US" dirty="0"/>
              <a:t> </a:t>
            </a:r>
            <a:r>
              <a:rPr kumimoji="1" lang="en-US" altLang="zh-CN" dirty="0"/>
              <a:t>the</a:t>
            </a:r>
            <a:r>
              <a:rPr kumimoji="1" lang="zh-CN" altLang="en-US" dirty="0"/>
              <a:t> </a:t>
            </a:r>
            <a:r>
              <a:rPr kumimoji="1" lang="en-US" altLang="zh-CN" dirty="0"/>
              <a:t>incidence </a:t>
            </a:r>
            <a:r>
              <a:rPr kumimoji="1" lang="en" altLang="zh-CN" dirty="0"/>
              <a:t>resign from </a:t>
            </a:r>
            <a:r>
              <a:rPr kumimoji="1" lang="en-US" altLang="zh-CN" dirty="0"/>
              <a:t>the</a:t>
            </a:r>
            <a:r>
              <a:rPr kumimoji="1" lang="zh-CN" altLang="en-US" dirty="0"/>
              <a:t> </a:t>
            </a:r>
            <a:r>
              <a:rPr kumimoji="1" lang="en-US" altLang="zh-CN" dirty="0"/>
              <a:t>position</a:t>
            </a:r>
            <a:endParaRPr kumimoji="1" lang="en" altLang="zh-CN" dirty="0"/>
          </a:p>
          <a:p>
            <a:pPr marL="0" indent="0">
              <a:buNone/>
            </a:pPr>
            <a:r>
              <a:rPr kumimoji="1" lang="en-US" altLang="zh-CN" b="1" dirty="0"/>
              <a:t>Public</a:t>
            </a:r>
            <a:r>
              <a:rPr kumimoji="1" lang="zh-CN" altLang="en-US" b="1" dirty="0"/>
              <a:t> </a:t>
            </a:r>
            <a:r>
              <a:rPr kumimoji="1" lang="en-US" altLang="zh-CN" b="1" dirty="0"/>
              <a:t>statement</a:t>
            </a:r>
            <a:r>
              <a:rPr kumimoji="1" lang="en-US" altLang="zh-CN" dirty="0"/>
              <a:t>:</a:t>
            </a:r>
            <a:r>
              <a:rPr kumimoji="1" lang="zh-CN" altLang="en-US" dirty="0"/>
              <a:t> </a:t>
            </a:r>
            <a:r>
              <a:rPr lang="en-US" altLang="zh-CN" dirty="0"/>
              <a:t>the head of government makes a public speech to call for clam</a:t>
            </a:r>
            <a:r>
              <a:rPr lang="zh-CN" altLang="en-US" dirty="0"/>
              <a:t> </a:t>
            </a:r>
            <a:r>
              <a:rPr lang="en-US" altLang="zh-CN" dirty="0"/>
              <a:t>and</a:t>
            </a:r>
            <a:r>
              <a:rPr lang="zh-CN" altLang="en-US" dirty="0"/>
              <a:t> </a:t>
            </a:r>
            <a:r>
              <a:rPr lang="en-US" altLang="zh-CN" dirty="0"/>
              <a:t>provide resolutions</a:t>
            </a:r>
            <a:r>
              <a:rPr lang="zh-CN" altLang="en-US" dirty="0"/>
              <a:t> </a:t>
            </a:r>
            <a:r>
              <a:rPr lang="en-US" altLang="zh-CN" dirty="0"/>
              <a:t>to the problem</a:t>
            </a:r>
            <a:r>
              <a:rPr lang="zh-CN" altLang="zh-CN" dirty="0">
                <a:effectLst/>
              </a:rPr>
              <a:t> </a:t>
            </a:r>
            <a:endParaRPr kumimoji="1" lang="en-US" altLang="zh-CN" dirty="0"/>
          </a:p>
          <a:p>
            <a:pPr marL="0" indent="0">
              <a:buNone/>
            </a:pPr>
            <a:r>
              <a:rPr kumimoji="1" lang="en-US" altLang="zh-CN" b="1"/>
              <a:t>Investigation</a:t>
            </a:r>
            <a:r>
              <a:rPr kumimoji="1" lang="en-US" altLang="zh-CN"/>
              <a:t>:</a:t>
            </a:r>
            <a:r>
              <a:rPr kumimoji="1" lang="zh-CN" altLang="en-US" dirty="0"/>
              <a:t> </a:t>
            </a:r>
            <a:r>
              <a:rPr kumimoji="1" lang="en" altLang="zh-CN" dirty="0"/>
              <a:t>h</a:t>
            </a:r>
            <a:r>
              <a:rPr kumimoji="1" lang="en-US" altLang="zh-CN" dirty="0"/>
              <a:t>e</a:t>
            </a:r>
            <a:r>
              <a:rPr kumimoji="1" lang="en" altLang="zh-CN" dirty="0"/>
              <a:t>ad of government promises to re-investigate to meet public expectations</a:t>
            </a:r>
            <a:endParaRPr kumimoji="1" lang="en-US" altLang="zh-CN" dirty="0"/>
          </a:p>
        </p:txBody>
      </p:sp>
    </p:spTree>
    <p:extLst>
      <p:ext uri="{BB962C8B-B14F-4D97-AF65-F5344CB8AC3E}">
        <p14:creationId xmlns:p14="http://schemas.microsoft.com/office/powerpoint/2010/main" val="38361316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2060600"/>
            <a:ext cx="11360800" cy="1368400"/>
          </a:xfrm>
          <a:prstGeom prst="rect">
            <a:avLst/>
          </a:prstGeom>
        </p:spPr>
        <p:txBody>
          <a:bodyPr spcFirstLastPara="1" vert="horz" wrap="square" lIns="121900" tIns="121900" rIns="121900" bIns="121900" rtlCol="0" anchor="b" anchorCtr="0">
            <a:normAutofit/>
          </a:bodyPr>
          <a:lstStyle/>
          <a:p>
            <a:pPr>
              <a:spcBef>
                <a:spcPts val="0"/>
              </a:spcBef>
              <a:buClr>
                <a:schemeClr val="dk1"/>
              </a:buClr>
              <a:buSzPts val="5200"/>
            </a:pPr>
            <a:r>
              <a:rPr lang="en" dirty="0"/>
              <a:t>RESIN International Conflict Schema</a:t>
            </a:r>
            <a:endParaRPr dirty="0"/>
          </a:p>
        </p:txBody>
      </p:sp>
    </p:spTree>
    <p:extLst>
      <p:ext uri="{BB962C8B-B14F-4D97-AF65-F5344CB8AC3E}">
        <p14:creationId xmlns:p14="http://schemas.microsoft.com/office/powerpoint/2010/main" val="1723762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8009</Words>
  <Application>Microsoft Macintosh PowerPoint</Application>
  <PresentationFormat>Widescreen</PresentationFormat>
  <Paragraphs>1205</Paragraphs>
  <Slides>119</Slides>
  <Notes>94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119</vt:i4>
      </vt:variant>
    </vt:vector>
  </HeadingPairs>
  <TitlesOfParts>
    <vt:vector size="124" baseType="lpstr">
      <vt:lpstr>Arial</vt:lpstr>
      <vt:lpstr>Calibri</vt:lpstr>
      <vt:lpstr>Calibri Light</vt:lpstr>
      <vt:lpstr>Helvetica Neue</vt:lpstr>
      <vt:lpstr>Office Theme</vt:lpstr>
      <vt:lpstr>RESIN Schema Library HRF</vt:lpstr>
      <vt:lpstr>Scenarios </vt:lpstr>
      <vt:lpstr>RESIN Epidemic Schema Updated Mar 19, 2022</vt:lpstr>
      <vt:lpstr>Overview</vt:lpstr>
      <vt:lpstr>Contributory Factors- Environmental Factors</vt:lpstr>
      <vt:lpstr>Contributory Factors- Social Factors</vt:lpstr>
      <vt:lpstr>Outbreak</vt:lpstr>
      <vt:lpstr>Medical Response</vt:lpstr>
      <vt:lpstr>Medical Response (cont.) </vt:lpstr>
      <vt:lpstr>Research Response</vt:lpstr>
      <vt:lpstr>Authority Response</vt:lpstr>
      <vt:lpstr>Society Response</vt:lpstr>
      <vt:lpstr>Investigation</vt:lpstr>
      <vt:lpstr>Civil Justice</vt:lpstr>
      <vt:lpstr>General IED Schema Overview</vt:lpstr>
      <vt:lpstr>General IED: Contributory Factors</vt:lpstr>
      <vt:lpstr>General IED: Planning</vt:lpstr>
      <vt:lpstr>General IED: Execution</vt:lpstr>
      <vt:lpstr>General IED: Response</vt:lpstr>
      <vt:lpstr>General IED: Criminal Investigation</vt:lpstr>
      <vt:lpstr>Backpack IED</vt:lpstr>
      <vt:lpstr>Backpack IED: Contributory Factors</vt:lpstr>
      <vt:lpstr>Backpack IED: Planning</vt:lpstr>
      <vt:lpstr>Backpack IED: Execution</vt:lpstr>
      <vt:lpstr>Backpack IED: Response</vt:lpstr>
      <vt:lpstr>Backpack IED: Criminal Investigation</vt:lpstr>
      <vt:lpstr>Car IED</vt:lpstr>
      <vt:lpstr>Car IED: Contributory Factors</vt:lpstr>
      <vt:lpstr>Car IED: Planning</vt:lpstr>
      <vt:lpstr>Car IED: Execution</vt:lpstr>
      <vt:lpstr>Car IED: Response</vt:lpstr>
      <vt:lpstr>Car IED: Criminal Investigation</vt:lpstr>
      <vt:lpstr>Roadside IED Schema Overview</vt:lpstr>
      <vt:lpstr>Roadside IED: Contributory Factors</vt:lpstr>
      <vt:lpstr>Roadside IED: Planning</vt:lpstr>
      <vt:lpstr>Roadside IED: Execution</vt:lpstr>
      <vt:lpstr>Roadside IED: Response</vt:lpstr>
      <vt:lpstr>Roadside IED: Criminal Investigation</vt:lpstr>
      <vt:lpstr>General Attack Schema</vt:lpstr>
      <vt:lpstr>General Attack</vt:lpstr>
      <vt:lpstr>General Attack: Contributory Factors</vt:lpstr>
      <vt:lpstr>General Attack: Planning</vt:lpstr>
      <vt:lpstr>General Attack: Execution</vt:lpstr>
      <vt:lpstr>General Attack: Response</vt:lpstr>
      <vt:lpstr>General Attack: Emergency Evacuation</vt:lpstr>
      <vt:lpstr>General Attack: Social Response</vt:lpstr>
      <vt:lpstr>General Attack: Criminal Investigation</vt:lpstr>
      <vt:lpstr>General Attack: Authorities Response</vt:lpstr>
      <vt:lpstr>RESIN Terrorist Attacks Schema Updated March 20, 2022</vt:lpstr>
      <vt:lpstr>Overview</vt:lpstr>
      <vt:lpstr>Motivation</vt:lpstr>
      <vt:lpstr>Preparation</vt:lpstr>
      <vt:lpstr>Fundraising</vt:lpstr>
      <vt:lpstr>Crime</vt:lpstr>
      <vt:lpstr>Society Response</vt:lpstr>
      <vt:lpstr>Counter Terrorism</vt:lpstr>
      <vt:lpstr>RESIN Terrorist Attacks Schema Updated March 20, 2022</vt:lpstr>
      <vt:lpstr>Overview</vt:lpstr>
      <vt:lpstr>Motivation</vt:lpstr>
      <vt:lpstr>Preparation</vt:lpstr>
      <vt:lpstr>Fundraising</vt:lpstr>
      <vt:lpstr>Crime</vt:lpstr>
      <vt:lpstr>Society Response</vt:lpstr>
      <vt:lpstr>Counter Terrorism</vt:lpstr>
      <vt:lpstr>Business Change Schema</vt:lpstr>
      <vt:lpstr>Overview</vt:lpstr>
      <vt:lpstr>Early Stages</vt:lpstr>
      <vt:lpstr>Fraud</vt:lpstr>
      <vt:lpstr>Criminal Investigation</vt:lpstr>
      <vt:lpstr>Bankruptcy</vt:lpstr>
      <vt:lpstr>Mergers and Acquisitions</vt:lpstr>
      <vt:lpstr>Reorganization</vt:lpstr>
      <vt:lpstr>Antitrust Investigation</vt:lpstr>
      <vt:lpstr>RESIN Election Schema Quizlet 9</vt:lpstr>
      <vt:lpstr>Overview</vt:lpstr>
      <vt:lpstr>Nomination episode</vt:lpstr>
      <vt:lpstr>Official campaign episode</vt:lpstr>
      <vt:lpstr>Voting episode</vt:lpstr>
      <vt:lpstr>Conclusion episode</vt:lpstr>
      <vt:lpstr>RESIN Sports_Games Schema</vt:lpstr>
      <vt:lpstr>Overview</vt:lpstr>
      <vt:lpstr>Preparation</vt:lpstr>
      <vt:lpstr>Sports Event</vt:lpstr>
      <vt:lpstr>Social Response</vt:lpstr>
      <vt:lpstr>RESIN Terrorist Mass Shooting Schema Updated March 20, 2022</vt:lpstr>
      <vt:lpstr>Overview</vt:lpstr>
      <vt:lpstr>Motive</vt:lpstr>
      <vt:lpstr>Planning</vt:lpstr>
      <vt:lpstr>Attack</vt:lpstr>
      <vt:lpstr>Medical Response</vt:lpstr>
      <vt:lpstr>Criminal Investigation</vt:lpstr>
      <vt:lpstr>RESIN Civil Unrest Schema</vt:lpstr>
      <vt:lpstr>Overview</vt:lpstr>
      <vt:lpstr>Trigger </vt:lpstr>
      <vt:lpstr>Peaceful Protest</vt:lpstr>
      <vt:lpstr>Riot [optional]</vt:lpstr>
      <vt:lpstr>Justice</vt:lpstr>
      <vt:lpstr>Response</vt:lpstr>
      <vt:lpstr>RESIN International Conflict Schema</vt:lpstr>
      <vt:lpstr>Overview: International Conflict</vt:lpstr>
      <vt:lpstr>Episode Background</vt:lpstr>
      <vt:lpstr>Episode War</vt:lpstr>
      <vt:lpstr>War: Government Action</vt:lpstr>
      <vt:lpstr>War: Civilian Reaction</vt:lpstr>
      <vt:lpstr>War: International Response</vt:lpstr>
      <vt:lpstr>War: Economic Impact</vt:lpstr>
      <vt:lpstr>War: Battle</vt:lpstr>
      <vt:lpstr>Episode Negotiation</vt:lpstr>
      <vt:lpstr>RESIN Disaster and Rescue Schema Updated March 22, 2022</vt:lpstr>
      <vt:lpstr>Manmade Disaster and Rescue</vt:lpstr>
      <vt:lpstr>Overview</vt:lpstr>
      <vt:lpstr>Manmade disaster</vt:lpstr>
      <vt:lpstr>Rescue</vt:lpstr>
      <vt:lpstr>Investigation</vt:lpstr>
      <vt:lpstr>Civil Justice</vt:lpstr>
      <vt:lpstr>Natural Disaster and Rescue</vt:lpstr>
      <vt:lpstr>Overview</vt:lpstr>
      <vt:lpstr>Natural disaster</vt:lpstr>
      <vt:lpstr>Rescue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RESIN Epidemic Schema Quizlet 9</dc:title>
  <dc:creator>Li, Sha</dc:creator>
  <cp:lastModifiedBy>Li, Sha</cp:lastModifiedBy>
  <cp:revision>16</cp:revision>
  <dcterms:created xsi:type="dcterms:W3CDTF">2022-02-04T01:04:11Z</dcterms:created>
  <dcterms:modified xsi:type="dcterms:W3CDTF">2022-03-22T21:46:14Z</dcterms:modified>
</cp:coreProperties>
</file>